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embeddedFontLst>
    <p:embeddedFont>
      <p:font typeface="Aber Mono Bold" panose="020B0604020202020204" charset="0"/>
      <p:bold r:id="rId18"/>
    </p:embeddedFont>
    <p:embeddedFont>
      <p:font typeface="Aeonik" panose="020B0604020202020204" charset="0"/>
      <p:regular r:id="rId19"/>
      <p:bold r:id="rId20"/>
      <p:italic r:id="rId21"/>
      <p:boldItalic r:id="rId22"/>
    </p:embeddedFont>
    <p:embeddedFont>
      <p:font typeface="Aeonik Light" panose="020B0604020202020204" charset="0"/>
      <p:regular r:id="rId23"/>
      <p:italic r:id="rId24"/>
    </p:embeddedFont>
    <p:embeddedFont>
      <p:font typeface="Aeonik Medium" panose="020B0604020202020204" charset="0"/>
      <p:regular r:id="rId25"/>
      <p:italic r:id="rId26"/>
    </p:embeddedFont>
    <p:embeddedFont>
      <p:font typeface="Arame Mono" panose="020B0604020202020204" charset="0"/>
      <p:regular r:id="rId27"/>
      <p:bold r:id="rId28"/>
    </p:embeddedFont>
    <p:embeddedFont>
      <p:font typeface="Monotype Corsiva" panose="03010101010201010101" pitchFamily="66" charset="0"/>
      <p:italic r:id="rId29"/>
    </p:embeddedFont>
    <p:embeddedFont>
      <p:font typeface="Open Sans 1" panose="020B0604020202020204" charset="0"/>
      <p:regular r:id="rId30"/>
    </p:embeddedFont>
    <p:embeddedFont>
      <p:font typeface="Open Sans 1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F0F"/>
    <a:srgbClr val="391515"/>
    <a:srgbClr val="4B1D1D"/>
    <a:srgbClr val="5D2424"/>
    <a:srgbClr val="943636"/>
    <a:srgbClr val="156082"/>
    <a:srgbClr val="792D2D"/>
    <a:srgbClr val="50738D"/>
    <a:srgbClr val="C25252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1" autoAdjust="0"/>
    <p:restoredTop sz="84019" autoAdjust="0"/>
  </p:normalViewPr>
  <p:slideViewPr>
    <p:cSldViewPr snapToGrid="0">
      <p:cViewPr>
        <p:scale>
          <a:sx n="66" d="100"/>
          <a:sy n="66" d="100"/>
        </p:scale>
        <p:origin x="1410" y="1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290F0F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943636"/>
              </a:solidFill>
              <a:ln>
                <a:solidFill>
                  <a:srgbClr val="290F0F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8BF-45DA-B176-9FE05E227921}"/>
              </c:ext>
            </c:extLst>
          </c:dPt>
          <c:dPt>
            <c:idx val="1"/>
            <c:bubble3D val="0"/>
            <c:spPr>
              <a:solidFill>
                <a:srgbClr val="792D2D"/>
              </a:solidFill>
              <a:ln>
                <a:solidFill>
                  <a:srgbClr val="290F0F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8BF-45DA-B176-9FE05E227921}"/>
              </c:ext>
            </c:extLst>
          </c:dPt>
          <c:dPt>
            <c:idx val="2"/>
            <c:bubble3D val="0"/>
            <c:spPr>
              <a:solidFill>
                <a:srgbClr val="5D2424"/>
              </a:solidFill>
              <a:ln>
                <a:solidFill>
                  <a:srgbClr val="290F0F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8BF-45DA-B176-9FE05E227921}"/>
              </c:ext>
            </c:extLst>
          </c:dPt>
          <c:dPt>
            <c:idx val="3"/>
            <c:bubble3D val="0"/>
            <c:spPr>
              <a:solidFill>
                <a:srgbClr val="4B1D1D"/>
              </a:solidFill>
              <a:ln>
                <a:solidFill>
                  <a:srgbClr val="290F0F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8BF-45DA-B176-9FE05E227921}"/>
              </c:ext>
            </c:extLst>
          </c:dPt>
          <c:dPt>
            <c:idx val="4"/>
            <c:bubble3D val="0"/>
            <c:spPr>
              <a:solidFill>
                <a:srgbClr val="391515"/>
              </a:solidFill>
              <a:ln>
                <a:solidFill>
                  <a:srgbClr val="290F0F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8BF-45DA-B176-9FE05E227921}"/>
              </c:ext>
            </c:extLst>
          </c:dPt>
          <c:dPt>
            <c:idx val="5"/>
            <c:bubble3D val="0"/>
            <c:spPr>
              <a:solidFill>
                <a:srgbClr val="290F0F"/>
              </a:solidFill>
              <a:ln>
                <a:solidFill>
                  <a:srgbClr val="290F0F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D8BF-45DA-B176-9FE05E22792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Code</c:v>
                </c:pt>
                <c:pt idx="1">
                  <c:v>Art</c:v>
                </c:pt>
                <c:pt idx="2">
                  <c:v>Design</c:v>
                </c:pt>
                <c:pt idx="3">
                  <c:v>Production</c:v>
                </c:pt>
                <c:pt idx="4">
                  <c:v>Audio</c:v>
                </c:pt>
                <c:pt idx="5">
                  <c:v>Misc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35</c:v>
                </c:pt>
                <c:pt idx="1">
                  <c:v>25</c:v>
                </c:pt>
                <c:pt idx="2">
                  <c:v>15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BF-45DA-B176-9FE05E227921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AFDD1-3514-47DE-93DF-B99044E532D0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3A568-A7FD-42BD-BF8D-75C125DC0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8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The team does not have exp in </a:t>
            </a:r>
            <a:r>
              <a:rPr lang="en-US" dirty="0" err="1"/>
              <a:t>gamedev</a:t>
            </a:r>
            <a:r>
              <a:rPr lang="en-US" dirty="0"/>
              <a:t> industry. Should put other exp like college projects or work at software dev?</a:t>
            </a:r>
          </a:p>
          <a:p>
            <a:r>
              <a:rPr lang="en-US" dirty="0"/>
              <a:t>TODO: Add photos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3A568-A7FD-42BD-BF8D-75C125DC02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3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3A568-A7FD-42BD-BF8D-75C125DC02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5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think of a strong artistic why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3A568-A7FD-42BD-BF8D-75C125DC02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9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3A568-A7FD-42BD-BF8D-75C125DC02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9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budget seems low for 2 years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3A568-A7FD-42BD-BF8D-75C125DC02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975E-EED8-EFAC-7BB4-D81CD7EA4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91063-D1B6-108C-A17B-3FA7010FF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5CBA-7245-0795-CEA9-358EEFF3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1CB7-4EC9-8841-7AC2-6D0836C9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E2087-A395-272D-F9E8-EB1E97BC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0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AA76-7DB9-A13B-D3B9-993B770F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1D7FB-7525-84E6-E3F4-CC7783F56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633E5-E188-98B6-97FA-C1B3C19BE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89641-AEDF-8BFF-FD21-8C25A6C8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27D3B-C7D9-1BEE-4C77-A66083A7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32806-9D69-E4D2-71C9-66A80DBD7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E9E87-A174-BA6A-892F-69D466D68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4618F-9D1D-7509-CD7C-87CC11B21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C4436-F168-EC60-E042-821D6132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CF218-76E4-B660-8040-CF8D899E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EF08-6105-3DD6-7D8C-2BC3F677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7204-D0AE-2DFC-C779-A9746AC6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F6F5C-23FA-C5C8-52DA-2B4357DBF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E922B-D08B-7FDF-0936-1DB4B10F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A2AF9-07F7-D8CC-5348-EFD27063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1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31FB-9E26-70E7-194E-BC62B3C1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408B2-824E-02C2-9774-FCB60EA05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B2A91-D9B1-C4B8-3F7D-8AAC2F68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303C-2BA5-1511-082F-756596C5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12263-BCCC-369C-1C50-5FD649C4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9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7B23-633A-D673-18B0-429B4833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17D06-2F47-DFF2-707E-91AE4A436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5FF4A-DF40-BA26-BFD4-5BE8711C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4DF1D-D7FB-950A-10DA-90CC19D3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3134C-5F6F-9DFE-371C-5C676A71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FF37C-BBB1-6759-E44E-1F73FC70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5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5220-09B2-04BB-F432-EFE04BC12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0F4A8-4B7C-6E98-EFA0-1275C9F25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9CBB6-FE67-3F18-2551-72C086723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DDC18-B079-AF59-4FB4-ACF4E554E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5EB00-351D-A357-572D-AADC293F2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EC1D3-48C8-DE77-068E-8E3D6E57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BE09F-E720-AE25-97A2-1032568A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6A888-C7DF-8DF6-3CA7-C12D939D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3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D81F-6A80-B7E5-D5FA-7AF49854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EDB5F-629E-A0F8-431E-E45E6AD5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28B6B-4F74-515B-2CE9-D3B1E281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8BCFB-2361-C60E-FD2C-10C58912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C5F20-B2B0-879D-79B3-E7DB0AA0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1DED4-82BD-6D9C-F976-292923AF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37D5-C05D-4452-AC31-FBB3C8A4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6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F44D-8447-501F-F9AC-030930B22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AF44F-1568-C7AC-228B-AEB60B1C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4083C-DD29-BAC2-B8B9-83260A0B0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91C72-91E3-C7B6-7850-5A493CAF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E85F5-12E7-0232-19F7-816357AF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42E6A-51D8-9BEA-DA7D-2BCFFBD0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4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2DF5-04A1-5364-F2FC-A9DBE5B2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E2539C-7AB7-184C-3DAD-19ACD45CC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D6EA6-C93E-699A-AD15-3F0D7DAB1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71769-32F3-59B5-C6B8-14CAF0040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E5C56-379C-852F-02F1-C745668C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A43BD-BDB1-9DE6-57F7-3E0DE1A3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7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2D6812-B333-291A-9935-A42C7EAB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FE8B9-58E8-7F5B-F2A6-5672502C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C31C-BDD3-F66B-63FB-BD53C31C3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A093BB-1BC4-470E-A814-45FC5B3A01B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41035-42D1-09A1-2B77-D5204ECCF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8F5D6-7E34-12C5-B621-D9FE8D91D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B7EDFE-162A-430E-9D2C-17E9C0C2D7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9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hyperlink" Target="https://sinkingcodfish.github.io/games/project-storm/docs/Project_Storm_OneSheet.pdf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sinkingcodfish.github.io/games/project-storm/docs/Project_Storm_GD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hyperlink" Target="https://sinkingcodfish.github.io/games/project-storm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nkingcodfish.github.i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sinkingcodfish.github.io/games/mirage-blocks/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" Type="http://schemas.openxmlformats.org/officeDocument/2006/relationships/video" Target="https://www.youtube.com/watch?v=4q8Df1r73_M" TargetMode="External"/><Relationship Id="rId6" Type="http://schemas.openxmlformats.org/officeDocument/2006/relationships/image" Target="../media/image7.png"/><Relationship Id="rId11" Type="http://schemas.openxmlformats.org/officeDocument/2006/relationships/hyperlink" Target="https://apps.apple.com/br/app/mirage-blocks/id1643994821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.jpg"/><Relationship Id="rId9" Type="http://schemas.openxmlformats.org/officeDocument/2006/relationships/hyperlink" Target="https://play.google.com/store/apps/details?id=com.sinkingcodfish.mirrorBlockPuzzle&amp;hl=en&amp;pli=1" TargetMode="External"/><Relationship Id="rId1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hyperlink" Target="https://play.google.com/store/apps/details?id=com.sinkingcodfish.mirrorBlockPuzzle&amp;hl=en&amp;pli=1" TargetMode="External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watch?v=4q8Df1r73_M" TargetMode="External"/><Relationship Id="rId6" Type="http://schemas.openxmlformats.org/officeDocument/2006/relationships/image" Target="../media/image9.png"/><Relationship Id="rId11" Type="http://schemas.openxmlformats.org/officeDocument/2006/relationships/hyperlink" Target="https://sinkingcodfish.github.io/games/mirage-blocks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hyperlink" Target="https://apps.apple.com/br/app/mirage-blocks/id1643994821" TargetMode="Externa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watch?v=yhGLsfhUa4s" TargetMode="Externa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ntroBG">
            <a:extLst>
              <a:ext uri="{FF2B5EF4-FFF2-40B4-BE49-F238E27FC236}">
                <a16:creationId xmlns:a16="http://schemas.microsoft.com/office/drawing/2014/main" id="{3BA00B29-435F-993C-34A7-5E945E284A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BG">
            <a:extLst>
              <a:ext uri="{FF2B5EF4-FFF2-40B4-BE49-F238E27FC236}">
                <a16:creationId xmlns:a16="http://schemas.microsoft.com/office/drawing/2014/main" id="{4E538C22-44DB-BE0A-5B0E-88CDB18128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0442"/>
            <a:ext cx="12192000" cy="6858000"/>
          </a:xfrm>
          <a:prstGeom prst="rect">
            <a:avLst/>
          </a:prstGeom>
        </p:spPr>
      </p:pic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0BC1DD0-C930-A79E-667A-9E326649B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59" y="481684"/>
            <a:ext cx="8039998" cy="3259459"/>
          </a:xfrm>
          <a:prstGeom prst="rect">
            <a:avLst/>
          </a:prstGeom>
        </p:spPr>
      </p:pic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5DB3CA7-7B87-EECB-3945-BE6A42C5B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40" y="3467670"/>
            <a:ext cx="7418836" cy="867027"/>
          </a:xfrm>
          <a:prstGeom prst="rect">
            <a:avLst/>
          </a:prstGeom>
        </p:spPr>
      </p:pic>
      <p:pic>
        <p:nvPicPr>
          <p:cNvPr id="12" name="Picture 11" descr="A logo with white text&#10;&#10;Description automatically generated">
            <a:extLst>
              <a:ext uri="{FF2B5EF4-FFF2-40B4-BE49-F238E27FC236}">
                <a16:creationId xmlns:a16="http://schemas.microsoft.com/office/drawing/2014/main" id="{82785DEE-CE1D-5104-92AC-DA66BB627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295" y="5614402"/>
            <a:ext cx="1273329" cy="549760"/>
          </a:xfrm>
          <a:prstGeom prst="rect">
            <a:avLst/>
          </a:prstGeom>
          <a:effectLst>
            <a:outerShdw blurRad="50800" dist="38100" dir="2700000" algn="tl" rotWithShape="0">
              <a:srgbClr val="C00000">
                <a:alpha val="40000"/>
              </a:srgbClr>
            </a:outerShdw>
            <a:softEdge rad="0"/>
          </a:effectLst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F36A6A39-C69B-269D-2B0D-956A1223D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295" y="6164163"/>
            <a:ext cx="1273329" cy="581877"/>
          </a:xfrm>
          <a:prstGeom prst="rect">
            <a:avLst/>
          </a:prstGeom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</p:pic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705D671A-9473-0A50-F9DE-506E45806B9D}"/>
              </a:ext>
            </a:extLst>
          </p:cNvPr>
          <p:cNvSpPr txBox="1"/>
          <p:nvPr/>
        </p:nvSpPr>
        <p:spPr>
          <a:xfrm>
            <a:off x="2204615" y="554844"/>
            <a:ext cx="7991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ber Mono Bold" panose="00000800000000000000" pitchFamily="50" charset="0"/>
              </a:rPr>
              <a:t>Multiplayer / CO-OP / Horror / Escape Room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CCC172-1E3C-0D0D-9057-16FAC34AC943}"/>
              </a:ext>
            </a:extLst>
          </p:cNvPr>
          <p:cNvSpPr txBox="1"/>
          <p:nvPr/>
        </p:nvSpPr>
        <p:spPr>
          <a:xfrm>
            <a:off x="4259595" y="6484430"/>
            <a:ext cx="3672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FCFC"/>
                </a:solidFill>
                <a:latin typeface="Aeonik Medium" panose="02010503030300000000" pitchFamily="50" charset="0"/>
              </a:rPr>
              <a:t>Confidential – Intended for viewing by publishers only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C2D6B-3E1B-1536-556E-9F2D9540B946}"/>
              </a:ext>
            </a:extLst>
          </p:cNvPr>
          <p:cNvSpPr txBox="1"/>
          <p:nvPr/>
        </p:nvSpPr>
        <p:spPr>
          <a:xfrm>
            <a:off x="2664079" y="4699406"/>
            <a:ext cx="68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rame Mono" panose="02009009020000060003" pitchFamily="50" charset="0"/>
              </a:rPr>
              <a:t>Multiplayer / CO-OP / Horror / Escape Room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0B4448A4-5EDC-E017-2B10-535BC4AD26DC}"/>
              </a:ext>
            </a:extLst>
          </p:cNvPr>
          <p:cNvSpPr/>
          <p:nvPr/>
        </p:nvSpPr>
        <p:spPr>
          <a:xfrm>
            <a:off x="-6339912" y="1022660"/>
            <a:ext cx="6032162" cy="6027782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310519"/>
              <a:gd name="connsiteY0" fmla="*/ 15240 h 9240232"/>
              <a:gd name="connsiteX1" fmla="*/ 4587240 w 5310519"/>
              <a:gd name="connsiteY1" fmla="*/ 0 h 9240232"/>
              <a:gd name="connsiteX2" fmla="*/ 5310519 w 5310519"/>
              <a:gd name="connsiteY2" fmla="*/ 9240232 h 9240232"/>
              <a:gd name="connsiteX3" fmla="*/ 0 w 5310519"/>
              <a:gd name="connsiteY3" fmla="*/ 5471160 h 9240232"/>
              <a:gd name="connsiteX4" fmla="*/ 0 w 5310519"/>
              <a:gd name="connsiteY4" fmla="*/ 15240 h 9240232"/>
              <a:gd name="connsiteX0" fmla="*/ 0 w 5310519"/>
              <a:gd name="connsiteY0" fmla="*/ 15240 h 9240232"/>
              <a:gd name="connsiteX1" fmla="*/ 4587240 w 5310519"/>
              <a:gd name="connsiteY1" fmla="*/ 0 h 9240232"/>
              <a:gd name="connsiteX2" fmla="*/ 5310519 w 5310519"/>
              <a:gd name="connsiteY2" fmla="*/ 9240232 h 9240232"/>
              <a:gd name="connsiteX3" fmla="*/ 711741 w 5310519"/>
              <a:gd name="connsiteY3" fmla="*/ 8944313 h 9240232"/>
              <a:gd name="connsiteX4" fmla="*/ 0 w 5310519"/>
              <a:gd name="connsiteY4" fmla="*/ 15240 h 924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519" h="9240232">
                <a:moveTo>
                  <a:pt x="0" y="15240"/>
                </a:moveTo>
                <a:lnTo>
                  <a:pt x="4587240" y="0"/>
                </a:lnTo>
                <a:lnTo>
                  <a:pt x="5310519" y="9240232"/>
                </a:lnTo>
                <a:lnTo>
                  <a:pt x="711741" y="8944313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A1E6D9-9AE3-733F-33E1-006FC70E11DF}"/>
              </a:ext>
            </a:extLst>
          </p:cNvPr>
          <p:cNvSpPr txBox="1"/>
          <p:nvPr/>
        </p:nvSpPr>
        <p:spPr>
          <a:xfrm>
            <a:off x="-3684189" y="1450806"/>
            <a:ext cx="2493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We are a seven-person team from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Portugal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with backgrounds as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masters in software engineering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degrees in videogames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 </a:t>
            </a:r>
          </a:p>
          <a:p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We set out to create new and enticing experiences and rely on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industry mentors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to advise us.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83398-7ED5-EC7E-0AB9-2986DE0BCC3E}"/>
              </a:ext>
            </a:extLst>
          </p:cNvPr>
          <p:cNvSpPr txBox="1"/>
          <p:nvPr/>
        </p:nvSpPr>
        <p:spPr>
          <a:xfrm>
            <a:off x="-3684189" y="4036551"/>
            <a:ext cx="26104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DFCFC"/>
                </a:solidFill>
                <a:latin typeface="Aeonik Medium" panose="02010503030300000000" pitchFamily="50" charset="0"/>
              </a:rPr>
              <a:t>Rami Ismail </a:t>
            </a:r>
          </a:p>
          <a:p>
            <a:r>
              <a:rPr lang="en-US" sz="2400" dirty="0">
                <a:solidFill>
                  <a:srgbClr val="FDFCFC"/>
                </a:solidFill>
                <a:latin typeface="Aeonik" panose="02010503030300000000" pitchFamily="50" charset="0"/>
              </a:rPr>
              <a:t>consulting through course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4F659-3B95-F3BF-6D61-965C99F9379B}"/>
              </a:ext>
            </a:extLst>
          </p:cNvPr>
          <p:cNvGrpSpPr/>
          <p:nvPr/>
        </p:nvGrpSpPr>
        <p:grpSpPr>
          <a:xfrm>
            <a:off x="14856079" y="563934"/>
            <a:ext cx="9024086" cy="2866481"/>
            <a:chOff x="4428578" y="386718"/>
            <a:chExt cx="9024086" cy="2866481"/>
          </a:xfrm>
        </p:grpSpPr>
        <p:pic>
          <p:nvPicPr>
            <p:cNvPr id="27" name="Picture 26" descr="A profile of a person&#10;&#10;Description automatically generated">
              <a:extLst>
                <a:ext uri="{FF2B5EF4-FFF2-40B4-BE49-F238E27FC236}">
                  <a16:creationId xmlns:a16="http://schemas.microsoft.com/office/drawing/2014/main" id="{237EE307-DDBB-67FC-82B2-C8DC5BB9E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578" y="398461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D42C35-488D-945A-D9C7-792E82E4E26E}"/>
                </a:ext>
              </a:extLst>
            </p:cNvPr>
            <p:cNvSpPr txBox="1"/>
            <p:nvPr/>
          </p:nvSpPr>
          <p:spPr>
            <a:xfrm>
              <a:off x="4851949" y="2499414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Filipe Coelho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D33F7D-78D6-1956-2494-8EF68F509E08}"/>
                </a:ext>
              </a:extLst>
            </p:cNvPr>
            <p:cNvSpPr txBox="1"/>
            <p:nvPr/>
          </p:nvSpPr>
          <p:spPr>
            <a:xfrm>
              <a:off x="4851949" y="2791534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Game Producer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Lead Programmer</a:t>
              </a:r>
            </a:p>
          </p:txBody>
        </p:sp>
        <p:pic>
          <p:nvPicPr>
            <p:cNvPr id="30" name="Picture 29" descr="A profile of a person&#10;&#10;Description automatically generated">
              <a:extLst>
                <a:ext uri="{FF2B5EF4-FFF2-40B4-BE49-F238E27FC236}">
                  <a16:creationId xmlns:a16="http://schemas.microsoft.com/office/drawing/2014/main" id="{972B2031-71AE-B7B2-C9E0-6A563B60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2331" y="398461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accent5">
                  <a:lumMod val="75000"/>
                  <a:alpha val="40000"/>
                </a:schemeClr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EBB4C7-6A37-3EFB-E878-7744F6F1BCCB}"/>
                </a:ext>
              </a:extLst>
            </p:cNvPr>
            <p:cNvSpPr txBox="1"/>
            <p:nvPr/>
          </p:nvSpPr>
          <p:spPr>
            <a:xfrm>
              <a:off x="7125702" y="2499414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Bruno Costa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42FE4D-ABD6-0BBC-000B-101C49090088}"/>
                </a:ext>
              </a:extLst>
            </p:cNvPr>
            <p:cNvSpPr txBox="1"/>
            <p:nvPr/>
          </p:nvSpPr>
          <p:spPr>
            <a:xfrm>
              <a:off x="7125702" y="2791534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Game Director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Game Designer</a:t>
              </a:r>
            </a:p>
          </p:txBody>
        </p:sp>
        <p:pic>
          <p:nvPicPr>
            <p:cNvPr id="33" name="Picture 32" descr="A profile of a person&#10;&#10;Description automatically generated">
              <a:extLst>
                <a:ext uri="{FF2B5EF4-FFF2-40B4-BE49-F238E27FC236}">
                  <a16:creationId xmlns:a16="http://schemas.microsoft.com/office/drawing/2014/main" id="{B4311984-EEE8-DE43-83DA-6129F506B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0801" y="398461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B9726A-2651-BCEA-77C2-A504C502E139}"/>
                </a:ext>
              </a:extLst>
            </p:cNvPr>
            <p:cNvSpPr txBox="1"/>
            <p:nvPr/>
          </p:nvSpPr>
          <p:spPr>
            <a:xfrm>
              <a:off x="9364172" y="2499414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Alexandre Silva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F61E92-C814-49D2-F228-E6517D2459D1}"/>
                </a:ext>
              </a:extLst>
            </p:cNvPr>
            <p:cNvSpPr txBox="1"/>
            <p:nvPr/>
          </p:nvSpPr>
          <p:spPr>
            <a:xfrm>
              <a:off x="9364172" y="2791534"/>
              <a:ext cx="185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Game Programmer</a:t>
              </a:r>
            </a:p>
          </p:txBody>
        </p:sp>
        <p:pic>
          <p:nvPicPr>
            <p:cNvPr id="36" name="Picture 35" descr="A profile of a person&#10;&#10;Description automatically generated">
              <a:extLst>
                <a:ext uri="{FF2B5EF4-FFF2-40B4-BE49-F238E27FC236}">
                  <a16:creationId xmlns:a16="http://schemas.microsoft.com/office/drawing/2014/main" id="{C1FD83BF-A41B-7040-6F11-F3C7060A3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8911" y="386718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rgbClr val="FFC000">
                  <a:alpha val="40000"/>
                </a:srgbClr>
              </a:outerShd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0AC410-0A37-FA57-E0DB-11B990DDA84C}"/>
                </a:ext>
              </a:extLst>
            </p:cNvPr>
            <p:cNvSpPr txBox="1"/>
            <p:nvPr/>
          </p:nvSpPr>
          <p:spPr>
            <a:xfrm>
              <a:off x="11602282" y="2487671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André Coelho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D26F1C-BF98-FF0D-28D8-8D539FCF76D4}"/>
                </a:ext>
              </a:extLst>
            </p:cNvPr>
            <p:cNvSpPr txBox="1"/>
            <p:nvPr/>
          </p:nvSpPr>
          <p:spPr>
            <a:xfrm>
              <a:off x="11602282" y="2779791"/>
              <a:ext cx="185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Sound Designer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855C19-A50C-BEE9-7A6A-C9FE5E22F5A0}"/>
              </a:ext>
            </a:extLst>
          </p:cNvPr>
          <p:cNvGrpSpPr/>
          <p:nvPr/>
        </p:nvGrpSpPr>
        <p:grpSpPr>
          <a:xfrm>
            <a:off x="21900606" y="3481610"/>
            <a:ext cx="6785976" cy="2854738"/>
            <a:chOff x="5158449" y="3481610"/>
            <a:chExt cx="6785976" cy="2854738"/>
          </a:xfrm>
        </p:grpSpPr>
        <p:pic>
          <p:nvPicPr>
            <p:cNvPr id="40" name="Picture 39" descr="A profile of a person&#10;&#10;Description automatically generated">
              <a:extLst>
                <a:ext uri="{FF2B5EF4-FFF2-40B4-BE49-F238E27FC236}">
                  <a16:creationId xmlns:a16="http://schemas.microsoft.com/office/drawing/2014/main" id="{E82A3B2E-E62A-3359-7057-C99D406FB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449" y="3481610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accent6">
                  <a:lumMod val="75000"/>
                  <a:alpha val="40000"/>
                </a:scheme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F57D42-7898-7AF8-9339-883C545C7323}"/>
                </a:ext>
              </a:extLst>
            </p:cNvPr>
            <p:cNvSpPr txBox="1"/>
            <p:nvPr/>
          </p:nvSpPr>
          <p:spPr>
            <a:xfrm>
              <a:off x="5581820" y="5582563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Nuno Coelho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A5928F-60C6-E641-1233-08ADC384CB6E}"/>
                </a:ext>
              </a:extLst>
            </p:cNvPr>
            <p:cNvSpPr txBox="1"/>
            <p:nvPr/>
          </p:nvSpPr>
          <p:spPr>
            <a:xfrm>
              <a:off x="5581820" y="5874683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2D Artist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3D Artist</a:t>
              </a:r>
            </a:p>
          </p:txBody>
        </p:sp>
        <p:pic>
          <p:nvPicPr>
            <p:cNvPr id="43" name="Picture 42" descr="A profile of a person&#10;&#10;Description automatically generated">
              <a:extLst>
                <a:ext uri="{FF2B5EF4-FFF2-40B4-BE49-F238E27FC236}">
                  <a16:creationId xmlns:a16="http://schemas.microsoft.com/office/drawing/2014/main" id="{54B94D0C-4D25-D156-601E-0E58E291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2202" y="3481610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accent6">
                  <a:lumMod val="75000"/>
                  <a:alpha val="40000"/>
                </a:schemeClr>
              </a:outerShdw>
            </a:effec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E7CF57-2F6D-9603-A66D-376CE7B9B433}"/>
                </a:ext>
              </a:extLst>
            </p:cNvPr>
            <p:cNvSpPr txBox="1"/>
            <p:nvPr/>
          </p:nvSpPr>
          <p:spPr>
            <a:xfrm>
              <a:off x="7855573" y="5582563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Romeu Neto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63B5D4-01DE-EAA1-E22B-5E0B4D32D26F}"/>
                </a:ext>
              </a:extLst>
            </p:cNvPr>
            <p:cNvSpPr txBox="1"/>
            <p:nvPr/>
          </p:nvSpPr>
          <p:spPr>
            <a:xfrm>
              <a:off x="7855573" y="5874683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3D Artist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VFX Artist</a:t>
              </a:r>
            </a:p>
          </p:txBody>
        </p:sp>
        <p:pic>
          <p:nvPicPr>
            <p:cNvPr id="46" name="Picture 45" descr="A profile of a person&#10;&#10;Description automatically generated">
              <a:extLst>
                <a:ext uri="{FF2B5EF4-FFF2-40B4-BE49-F238E27FC236}">
                  <a16:creationId xmlns:a16="http://schemas.microsoft.com/office/drawing/2014/main" id="{B619C6C1-DE8E-E6D5-7307-5323E8B4B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672" y="3481610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accent6">
                  <a:lumMod val="75000"/>
                  <a:alpha val="40000"/>
                </a:schemeClr>
              </a:outerShdw>
            </a:effec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9FAB778-43D6-44D8-CD89-B2BBD2FDB6F6}"/>
                </a:ext>
              </a:extLst>
            </p:cNvPr>
            <p:cNvSpPr txBox="1"/>
            <p:nvPr/>
          </p:nvSpPr>
          <p:spPr>
            <a:xfrm>
              <a:off x="10094043" y="5582563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rgbClr val="FDFCFC"/>
                  </a:solidFill>
                  <a:latin typeface="Aeonik Medium" panose="02010503030300000000" pitchFamily="50" charset="0"/>
                </a:rPr>
                <a:t>Fábio</a:t>
              </a:r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 Monteiro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74DA97-30A6-1287-B587-BA274B901548}"/>
                </a:ext>
              </a:extLst>
            </p:cNvPr>
            <p:cNvSpPr txBox="1"/>
            <p:nvPr/>
          </p:nvSpPr>
          <p:spPr>
            <a:xfrm>
              <a:off x="10094043" y="5874683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3D Artist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Video Artist</a:t>
              </a:r>
            </a:p>
          </p:txBody>
        </p:sp>
      </p:grpSp>
      <p:sp>
        <p:nvSpPr>
          <p:cNvPr id="10" name="Frame">
            <a:extLst>
              <a:ext uri="{FF2B5EF4-FFF2-40B4-BE49-F238E27FC236}">
                <a16:creationId xmlns:a16="http://schemas.microsoft.com/office/drawing/2014/main" id="{0B71E609-0B1F-8B63-AC63-34E488D42D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8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Comparative Analysis</a:t>
            </a:r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CA830D0-966E-F455-3A72-2F4EF3860CF8}"/>
              </a:ext>
            </a:extLst>
          </p:cNvPr>
          <p:cNvSpPr/>
          <p:nvPr/>
        </p:nvSpPr>
        <p:spPr>
          <a:xfrm rot="16200000">
            <a:off x="-979810" y="2587575"/>
            <a:ext cx="6279023" cy="3913319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  <a:gd name="connsiteX0" fmla="*/ 0 w 4587240"/>
              <a:gd name="connsiteY0" fmla="*/ 15240 h 2014091"/>
              <a:gd name="connsiteX1" fmla="*/ 4587240 w 4587240"/>
              <a:gd name="connsiteY1" fmla="*/ 0 h 2014091"/>
              <a:gd name="connsiteX2" fmla="*/ 4209023 w 4587240"/>
              <a:gd name="connsiteY2" fmla="*/ 1893403 h 2014091"/>
              <a:gd name="connsiteX3" fmla="*/ 9547 w 4587240"/>
              <a:gd name="connsiteY3" fmla="*/ 2014091 h 2014091"/>
              <a:gd name="connsiteX4" fmla="*/ 0 w 4587240"/>
              <a:gd name="connsiteY4" fmla="*/ 15240 h 2014091"/>
              <a:gd name="connsiteX0" fmla="*/ 0 w 4587240"/>
              <a:gd name="connsiteY0" fmla="*/ 15240 h 2077834"/>
              <a:gd name="connsiteX1" fmla="*/ 4587240 w 4587240"/>
              <a:gd name="connsiteY1" fmla="*/ 0 h 2077834"/>
              <a:gd name="connsiteX2" fmla="*/ 4209023 w 4587240"/>
              <a:gd name="connsiteY2" fmla="*/ 1893403 h 2077834"/>
              <a:gd name="connsiteX3" fmla="*/ 24392 w 4587240"/>
              <a:gd name="connsiteY3" fmla="*/ 2077834 h 2077834"/>
              <a:gd name="connsiteX4" fmla="*/ 0 w 4587240"/>
              <a:gd name="connsiteY4" fmla="*/ 15240 h 2077834"/>
              <a:gd name="connsiteX0" fmla="*/ 0 w 4587240"/>
              <a:gd name="connsiteY0" fmla="*/ 15240 h 2077834"/>
              <a:gd name="connsiteX1" fmla="*/ 4587240 w 4587240"/>
              <a:gd name="connsiteY1" fmla="*/ 0 h 2077834"/>
              <a:gd name="connsiteX2" fmla="*/ 4209023 w 4587240"/>
              <a:gd name="connsiteY2" fmla="*/ 1909338 h 2077834"/>
              <a:gd name="connsiteX3" fmla="*/ 24392 w 4587240"/>
              <a:gd name="connsiteY3" fmla="*/ 2077834 h 2077834"/>
              <a:gd name="connsiteX4" fmla="*/ 0 w 4587240"/>
              <a:gd name="connsiteY4" fmla="*/ 15240 h 2077834"/>
              <a:gd name="connsiteX0" fmla="*/ 0 w 4587240"/>
              <a:gd name="connsiteY0" fmla="*/ 68359 h 2077834"/>
              <a:gd name="connsiteX1" fmla="*/ 4587240 w 4587240"/>
              <a:gd name="connsiteY1" fmla="*/ 0 h 2077834"/>
              <a:gd name="connsiteX2" fmla="*/ 4209023 w 4587240"/>
              <a:gd name="connsiteY2" fmla="*/ 1909338 h 2077834"/>
              <a:gd name="connsiteX3" fmla="*/ 24392 w 4587240"/>
              <a:gd name="connsiteY3" fmla="*/ 2077834 h 2077834"/>
              <a:gd name="connsiteX4" fmla="*/ 0 w 4587240"/>
              <a:gd name="connsiteY4" fmla="*/ 68359 h 2077834"/>
              <a:gd name="connsiteX0" fmla="*/ 0 w 4587240"/>
              <a:gd name="connsiteY0" fmla="*/ 68359 h 2045963"/>
              <a:gd name="connsiteX1" fmla="*/ 4587240 w 4587240"/>
              <a:gd name="connsiteY1" fmla="*/ 0 h 2045963"/>
              <a:gd name="connsiteX2" fmla="*/ 4209023 w 4587240"/>
              <a:gd name="connsiteY2" fmla="*/ 1909338 h 2045963"/>
              <a:gd name="connsiteX3" fmla="*/ 24392 w 4587240"/>
              <a:gd name="connsiteY3" fmla="*/ 2045963 h 2045963"/>
              <a:gd name="connsiteX4" fmla="*/ 0 w 4587240"/>
              <a:gd name="connsiteY4" fmla="*/ 68359 h 204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7240" h="2045963">
                <a:moveTo>
                  <a:pt x="0" y="68359"/>
                </a:moveTo>
                <a:lnTo>
                  <a:pt x="4587240" y="0"/>
                </a:lnTo>
                <a:lnTo>
                  <a:pt x="4209023" y="1909338"/>
                </a:lnTo>
                <a:lnTo>
                  <a:pt x="24392" y="2045963"/>
                </a:lnTo>
                <a:cubicBezTo>
                  <a:pt x="21210" y="1379679"/>
                  <a:pt x="3182" y="734643"/>
                  <a:pt x="0" y="68359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397F969-1211-AAAB-CD48-71FB5045F86C}"/>
              </a:ext>
            </a:extLst>
          </p:cNvPr>
          <p:cNvSpPr/>
          <p:nvPr/>
        </p:nvSpPr>
        <p:spPr>
          <a:xfrm rot="5400000">
            <a:off x="2886081" y="2597963"/>
            <a:ext cx="6496998" cy="3862517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024506"/>
              <a:gd name="connsiteY0" fmla="*/ 2771643 h 5471160"/>
              <a:gd name="connsiteX1" fmla="*/ 4597786 w 5024506"/>
              <a:gd name="connsiteY1" fmla="*/ 0 h 5471160"/>
              <a:gd name="connsiteX2" fmla="*/ 5024506 w 5024506"/>
              <a:gd name="connsiteY2" fmla="*/ 5471160 h 5471160"/>
              <a:gd name="connsiteX3" fmla="*/ 10546 w 5024506"/>
              <a:gd name="connsiteY3" fmla="*/ 5471160 h 5471160"/>
              <a:gd name="connsiteX4" fmla="*/ 0 w 5024506"/>
              <a:gd name="connsiteY4" fmla="*/ 2771643 h 5471160"/>
              <a:gd name="connsiteX0" fmla="*/ 0 w 5024506"/>
              <a:gd name="connsiteY0" fmla="*/ 50669 h 2750186"/>
              <a:gd name="connsiteX1" fmla="*/ 4808697 w 5024506"/>
              <a:gd name="connsiteY1" fmla="*/ 0 h 2750186"/>
              <a:gd name="connsiteX2" fmla="*/ 5024506 w 5024506"/>
              <a:gd name="connsiteY2" fmla="*/ 2750186 h 2750186"/>
              <a:gd name="connsiteX3" fmla="*/ 10546 w 5024506"/>
              <a:gd name="connsiteY3" fmla="*/ 2750186 h 2750186"/>
              <a:gd name="connsiteX4" fmla="*/ 0 w 5024506"/>
              <a:gd name="connsiteY4" fmla="*/ 50669 h 2750186"/>
              <a:gd name="connsiteX0" fmla="*/ 0 w 5071960"/>
              <a:gd name="connsiteY0" fmla="*/ 218316 h 2750186"/>
              <a:gd name="connsiteX1" fmla="*/ 4856151 w 5071960"/>
              <a:gd name="connsiteY1" fmla="*/ 0 h 2750186"/>
              <a:gd name="connsiteX2" fmla="*/ 5071960 w 5071960"/>
              <a:gd name="connsiteY2" fmla="*/ 2750186 h 2750186"/>
              <a:gd name="connsiteX3" fmla="*/ 58000 w 5071960"/>
              <a:gd name="connsiteY3" fmla="*/ 2750186 h 2750186"/>
              <a:gd name="connsiteX4" fmla="*/ 0 w 5071960"/>
              <a:gd name="connsiteY4" fmla="*/ 218316 h 2750186"/>
              <a:gd name="connsiteX0" fmla="*/ 0 w 5119414"/>
              <a:gd name="connsiteY0" fmla="*/ 133285 h 2750186"/>
              <a:gd name="connsiteX1" fmla="*/ 4903605 w 5119414"/>
              <a:gd name="connsiteY1" fmla="*/ 0 h 2750186"/>
              <a:gd name="connsiteX2" fmla="*/ 5119414 w 5119414"/>
              <a:gd name="connsiteY2" fmla="*/ 2750186 h 2750186"/>
              <a:gd name="connsiteX3" fmla="*/ 105454 w 5119414"/>
              <a:gd name="connsiteY3" fmla="*/ 2750186 h 2750186"/>
              <a:gd name="connsiteX4" fmla="*/ 0 w 5119414"/>
              <a:gd name="connsiteY4" fmla="*/ 133285 h 2750186"/>
              <a:gd name="connsiteX0" fmla="*/ 0 w 5119416"/>
              <a:gd name="connsiteY0" fmla="*/ 133285 h 2750186"/>
              <a:gd name="connsiteX1" fmla="*/ 4903605 w 5119416"/>
              <a:gd name="connsiteY1" fmla="*/ 0 h 2750186"/>
              <a:gd name="connsiteX2" fmla="*/ 5119416 w 5119416"/>
              <a:gd name="connsiteY2" fmla="*/ 2576109 h 2750186"/>
              <a:gd name="connsiteX3" fmla="*/ 105454 w 5119416"/>
              <a:gd name="connsiteY3" fmla="*/ 2750186 h 2750186"/>
              <a:gd name="connsiteX4" fmla="*/ 0 w 5119416"/>
              <a:gd name="connsiteY4" fmla="*/ 133285 h 2750186"/>
              <a:gd name="connsiteX0" fmla="*/ 0 w 5096056"/>
              <a:gd name="connsiteY0" fmla="*/ 133285 h 2750186"/>
              <a:gd name="connsiteX1" fmla="*/ 4903605 w 5096056"/>
              <a:gd name="connsiteY1" fmla="*/ 0 h 2750186"/>
              <a:gd name="connsiteX2" fmla="*/ 5096056 w 5096056"/>
              <a:gd name="connsiteY2" fmla="*/ 2561603 h 2750186"/>
              <a:gd name="connsiteX3" fmla="*/ 105454 w 5096056"/>
              <a:gd name="connsiteY3" fmla="*/ 2750186 h 2750186"/>
              <a:gd name="connsiteX4" fmla="*/ 0 w 5096056"/>
              <a:gd name="connsiteY4" fmla="*/ 133285 h 2750186"/>
              <a:gd name="connsiteX0" fmla="*/ 0 w 5096056"/>
              <a:gd name="connsiteY0" fmla="*/ 133285 h 2750186"/>
              <a:gd name="connsiteX1" fmla="*/ 4903605 w 5096056"/>
              <a:gd name="connsiteY1" fmla="*/ 0 h 2750186"/>
              <a:gd name="connsiteX2" fmla="*/ 5096056 w 5096056"/>
              <a:gd name="connsiteY2" fmla="*/ 2561603 h 2750186"/>
              <a:gd name="connsiteX3" fmla="*/ 105454 w 5096056"/>
              <a:gd name="connsiteY3" fmla="*/ 2750186 h 2750186"/>
              <a:gd name="connsiteX4" fmla="*/ 0 w 5096056"/>
              <a:gd name="connsiteY4" fmla="*/ 133285 h 2750186"/>
              <a:gd name="connsiteX0" fmla="*/ 0 w 5096056"/>
              <a:gd name="connsiteY0" fmla="*/ 133285 h 2728426"/>
              <a:gd name="connsiteX1" fmla="*/ 4903605 w 5096056"/>
              <a:gd name="connsiteY1" fmla="*/ 0 h 2728426"/>
              <a:gd name="connsiteX2" fmla="*/ 5096056 w 5096056"/>
              <a:gd name="connsiteY2" fmla="*/ 2561603 h 2728426"/>
              <a:gd name="connsiteX3" fmla="*/ 588221 w 5096056"/>
              <a:gd name="connsiteY3" fmla="*/ 2728426 h 2728426"/>
              <a:gd name="connsiteX4" fmla="*/ 0 w 5096056"/>
              <a:gd name="connsiteY4" fmla="*/ 133285 h 2728426"/>
              <a:gd name="connsiteX0" fmla="*/ 0 w 4979256"/>
              <a:gd name="connsiteY0" fmla="*/ 118779 h 2728426"/>
              <a:gd name="connsiteX1" fmla="*/ 4786805 w 4979256"/>
              <a:gd name="connsiteY1" fmla="*/ 0 h 2728426"/>
              <a:gd name="connsiteX2" fmla="*/ 4979256 w 4979256"/>
              <a:gd name="connsiteY2" fmla="*/ 2561603 h 2728426"/>
              <a:gd name="connsiteX3" fmla="*/ 471421 w 4979256"/>
              <a:gd name="connsiteY3" fmla="*/ 2728426 h 2728426"/>
              <a:gd name="connsiteX4" fmla="*/ 0 w 4979256"/>
              <a:gd name="connsiteY4" fmla="*/ 118779 h 2728426"/>
              <a:gd name="connsiteX0" fmla="*/ 0 w 4979256"/>
              <a:gd name="connsiteY0" fmla="*/ 147792 h 2757439"/>
              <a:gd name="connsiteX1" fmla="*/ 4771234 w 4979256"/>
              <a:gd name="connsiteY1" fmla="*/ 0 h 2757439"/>
              <a:gd name="connsiteX2" fmla="*/ 4979256 w 4979256"/>
              <a:gd name="connsiteY2" fmla="*/ 2590616 h 2757439"/>
              <a:gd name="connsiteX3" fmla="*/ 471421 w 4979256"/>
              <a:gd name="connsiteY3" fmla="*/ 2757439 h 2757439"/>
              <a:gd name="connsiteX4" fmla="*/ 0 w 4979256"/>
              <a:gd name="connsiteY4" fmla="*/ 147792 h 2757439"/>
              <a:gd name="connsiteX0" fmla="*/ 0 w 4979256"/>
              <a:gd name="connsiteY0" fmla="*/ 147792 h 2757439"/>
              <a:gd name="connsiteX1" fmla="*/ 4771234 w 4979256"/>
              <a:gd name="connsiteY1" fmla="*/ 0 h 2757439"/>
              <a:gd name="connsiteX2" fmla="*/ 4979256 w 4979256"/>
              <a:gd name="connsiteY2" fmla="*/ 2590616 h 2757439"/>
              <a:gd name="connsiteX3" fmla="*/ 471421 w 4979256"/>
              <a:gd name="connsiteY3" fmla="*/ 2757439 h 2757439"/>
              <a:gd name="connsiteX4" fmla="*/ 0 w 4979256"/>
              <a:gd name="connsiteY4" fmla="*/ 147792 h 2757439"/>
              <a:gd name="connsiteX0" fmla="*/ 0 w 4979256"/>
              <a:gd name="connsiteY0" fmla="*/ 147792 h 2757439"/>
              <a:gd name="connsiteX1" fmla="*/ 4771234 w 4979256"/>
              <a:gd name="connsiteY1" fmla="*/ 0 h 2757439"/>
              <a:gd name="connsiteX2" fmla="*/ 4979256 w 4979256"/>
              <a:gd name="connsiteY2" fmla="*/ 2590616 h 2757439"/>
              <a:gd name="connsiteX3" fmla="*/ 471421 w 4979256"/>
              <a:gd name="connsiteY3" fmla="*/ 2757439 h 2757439"/>
              <a:gd name="connsiteX4" fmla="*/ 0 w 4979256"/>
              <a:gd name="connsiteY4" fmla="*/ 147792 h 2757439"/>
              <a:gd name="connsiteX0" fmla="*/ 0 w 4979256"/>
              <a:gd name="connsiteY0" fmla="*/ 147792 h 2757439"/>
              <a:gd name="connsiteX1" fmla="*/ 4771234 w 4979256"/>
              <a:gd name="connsiteY1" fmla="*/ 0 h 2757439"/>
              <a:gd name="connsiteX2" fmla="*/ 4979256 w 4979256"/>
              <a:gd name="connsiteY2" fmla="*/ 2590616 h 2757439"/>
              <a:gd name="connsiteX3" fmla="*/ 471421 w 4979256"/>
              <a:gd name="connsiteY3" fmla="*/ 2757439 h 2757439"/>
              <a:gd name="connsiteX4" fmla="*/ 0 w 4979256"/>
              <a:gd name="connsiteY4" fmla="*/ 147792 h 2757439"/>
              <a:gd name="connsiteX0" fmla="*/ 0 w 4979256"/>
              <a:gd name="connsiteY0" fmla="*/ 147792 h 2757439"/>
              <a:gd name="connsiteX1" fmla="*/ 4771234 w 4979256"/>
              <a:gd name="connsiteY1" fmla="*/ 0 h 2757439"/>
              <a:gd name="connsiteX2" fmla="*/ 4979256 w 4979256"/>
              <a:gd name="connsiteY2" fmla="*/ 2590616 h 2757439"/>
              <a:gd name="connsiteX3" fmla="*/ 471421 w 4979256"/>
              <a:gd name="connsiteY3" fmla="*/ 2757439 h 2757439"/>
              <a:gd name="connsiteX4" fmla="*/ 0 w 4979256"/>
              <a:gd name="connsiteY4" fmla="*/ 147792 h 275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9256" h="2757439">
                <a:moveTo>
                  <a:pt x="0" y="147792"/>
                </a:moveTo>
                <a:lnTo>
                  <a:pt x="4771234" y="0"/>
                </a:lnTo>
                <a:lnTo>
                  <a:pt x="4979256" y="2590616"/>
                </a:lnTo>
                <a:lnTo>
                  <a:pt x="471421" y="2757439"/>
                </a:lnTo>
                <a:cubicBezTo>
                  <a:pt x="304393" y="1835840"/>
                  <a:pt x="159249" y="1033124"/>
                  <a:pt x="0" y="147792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90EC8-398F-1BE0-BD88-9D7C74846A3F}"/>
              </a:ext>
            </a:extLst>
          </p:cNvPr>
          <p:cNvSpPr txBox="1"/>
          <p:nvPr/>
        </p:nvSpPr>
        <p:spPr>
          <a:xfrm>
            <a:off x="417536" y="2017797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DFCFC"/>
                </a:solidFill>
                <a:latin typeface="Aeonik Medium" panose="02010503030300000000" pitchFamily="50" charset="0"/>
              </a:rPr>
              <a:t>Game A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EF794C-744A-EB6F-B28D-BDFCFF0BE278}"/>
              </a:ext>
            </a:extLst>
          </p:cNvPr>
          <p:cNvSpPr/>
          <p:nvPr/>
        </p:nvSpPr>
        <p:spPr>
          <a:xfrm rot="16200000">
            <a:off x="7016968" y="2488975"/>
            <a:ext cx="6268862" cy="3852358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  <a:gd name="connsiteX0" fmla="*/ 0 w 4691488"/>
              <a:gd name="connsiteY0" fmla="*/ 105542 h 2014091"/>
              <a:gd name="connsiteX1" fmla="*/ 4579817 w 4691488"/>
              <a:gd name="connsiteY1" fmla="*/ 0 h 2014091"/>
              <a:gd name="connsiteX2" fmla="*/ 4691488 w 4691488"/>
              <a:gd name="connsiteY2" fmla="*/ 1925274 h 2014091"/>
              <a:gd name="connsiteX3" fmla="*/ 2124 w 4691488"/>
              <a:gd name="connsiteY3" fmla="*/ 2014091 h 2014091"/>
              <a:gd name="connsiteX4" fmla="*/ 0 w 4691488"/>
              <a:gd name="connsiteY4" fmla="*/ 105542 h 2014091"/>
              <a:gd name="connsiteX0" fmla="*/ 0 w 4579817"/>
              <a:gd name="connsiteY0" fmla="*/ 105542 h 2014091"/>
              <a:gd name="connsiteX1" fmla="*/ 4579817 w 4579817"/>
              <a:gd name="connsiteY1" fmla="*/ 0 h 2014091"/>
              <a:gd name="connsiteX2" fmla="*/ 4283250 w 4579817"/>
              <a:gd name="connsiteY2" fmla="*/ 1930587 h 2014091"/>
              <a:gd name="connsiteX3" fmla="*/ 2124 w 4579817"/>
              <a:gd name="connsiteY3" fmla="*/ 2014091 h 2014091"/>
              <a:gd name="connsiteX4" fmla="*/ 0 w 4579817"/>
              <a:gd name="connsiteY4" fmla="*/ 105542 h 201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817" h="2014091">
                <a:moveTo>
                  <a:pt x="0" y="105542"/>
                </a:moveTo>
                <a:lnTo>
                  <a:pt x="4579817" y="0"/>
                </a:lnTo>
                <a:lnTo>
                  <a:pt x="4283250" y="1930587"/>
                </a:lnTo>
                <a:lnTo>
                  <a:pt x="2124" y="2014091"/>
                </a:lnTo>
                <a:cubicBezTo>
                  <a:pt x="-1058" y="1347807"/>
                  <a:pt x="3182" y="771826"/>
                  <a:pt x="0" y="105542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8">
            <a:extLst>
              <a:ext uri="{FF2B5EF4-FFF2-40B4-BE49-F238E27FC236}">
                <a16:creationId xmlns:a16="http://schemas.microsoft.com/office/drawing/2014/main" id="{19F1596A-7998-C51B-F477-59CDA5D35D64}"/>
              </a:ext>
            </a:extLst>
          </p:cNvPr>
          <p:cNvGrpSpPr/>
          <p:nvPr/>
        </p:nvGrpSpPr>
        <p:grpSpPr>
          <a:xfrm>
            <a:off x="417536" y="2507622"/>
            <a:ext cx="3334748" cy="1960184"/>
            <a:chOff x="0" y="0"/>
            <a:chExt cx="1045508" cy="614556"/>
          </a:xfrm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0D52F5C7-5B12-FA50-3C54-1D58E794D090}"/>
                </a:ext>
              </a:extLst>
            </p:cNvPr>
            <p:cNvSpPr/>
            <p:nvPr/>
          </p:nvSpPr>
          <p:spPr>
            <a:xfrm>
              <a:off x="0" y="0"/>
              <a:ext cx="1045508" cy="614556"/>
            </a:xfrm>
            <a:custGeom>
              <a:avLst/>
              <a:gdLst/>
              <a:ahLst/>
              <a:cxnLst/>
              <a:rect l="l" t="t" r="r" b="b"/>
              <a:pathLst>
                <a:path w="1045508" h="614556">
                  <a:moveTo>
                    <a:pt x="0" y="0"/>
                  </a:moveTo>
                  <a:lnTo>
                    <a:pt x="1045508" y="0"/>
                  </a:lnTo>
                  <a:lnTo>
                    <a:pt x="1045508" y="614556"/>
                  </a:lnTo>
                  <a:lnTo>
                    <a:pt x="0" y="614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4CF748EF-8CE8-1D2A-CDBD-9BFDA67AA330}"/>
                </a:ext>
              </a:extLst>
            </p:cNvPr>
            <p:cNvSpPr txBox="1"/>
            <p:nvPr/>
          </p:nvSpPr>
          <p:spPr>
            <a:xfrm>
              <a:off x="0" y="-38100"/>
              <a:ext cx="1045508" cy="65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638D358-98D6-7FED-AEFD-C2B7FA6E11FB}"/>
              </a:ext>
            </a:extLst>
          </p:cNvPr>
          <p:cNvSpPr txBox="1"/>
          <p:nvPr/>
        </p:nvSpPr>
        <p:spPr>
          <a:xfrm>
            <a:off x="4314203" y="2015751"/>
            <a:ext cx="3351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DFCFC"/>
                </a:solidFill>
                <a:latin typeface="Aeonik Medium" panose="02010503030300000000" pitchFamily="50" charset="0"/>
              </a:rPr>
              <a:t>In Sink: A Co-Op Escape Prologue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3EA86-03D2-AAA4-6E61-D734F32BD97C}"/>
              </a:ext>
            </a:extLst>
          </p:cNvPr>
          <p:cNvSpPr txBox="1"/>
          <p:nvPr/>
        </p:nvSpPr>
        <p:spPr>
          <a:xfrm>
            <a:off x="8439716" y="2013706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DFCFC"/>
                </a:solidFill>
                <a:latin typeface="Aeonik Medium" panose="02010503030300000000" pitchFamily="50" charset="0"/>
              </a:rPr>
              <a:t>The Room 4: Old Sins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677455-BA2D-F414-B80E-EE5DEE022867}"/>
              </a:ext>
            </a:extLst>
          </p:cNvPr>
          <p:cNvSpPr txBox="1"/>
          <p:nvPr/>
        </p:nvSpPr>
        <p:spPr>
          <a:xfrm>
            <a:off x="6858806" y="5554707"/>
            <a:ext cx="1277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DFCFC"/>
                </a:solidFill>
                <a:latin typeface="Aeonik Light" panose="02010503030300000000" pitchFamily="50" charset="0"/>
              </a:rPr>
              <a:t>June 10, 2024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462222-9DFC-40BF-6116-2AC3A90AAC83}"/>
              </a:ext>
            </a:extLst>
          </p:cNvPr>
          <p:cNvSpPr txBox="1"/>
          <p:nvPr/>
        </p:nvSpPr>
        <p:spPr>
          <a:xfrm>
            <a:off x="2907733" y="5628927"/>
            <a:ext cx="1277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DFCFC"/>
                </a:solidFill>
                <a:latin typeface="Aeonik Light" panose="02010503030300000000" pitchFamily="50" charset="0"/>
              </a:rPr>
              <a:t>June 10, 2024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6AEDF7-ACD8-A9A5-2001-2007F0E6D00E}"/>
              </a:ext>
            </a:extLst>
          </p:cNvPr>
          <p:cNvSpPr txBox="1"/>
          <p:nvPr/>
        </p:nvSpPr>
        <p:spPr>
          <a:xfrm>
            <a:off x="10914206" y="5537275"/>
            <a:ext cx="1277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DFCFC"/>
                </a:solidFill>
                <a:latin typeface="Aeonik Light" panose="02010503030300000000" pitchFamily="50" charset="0"/>
              </a:rPr>
              <a:t>June 10, 2024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20E41B-42ED-F806-D221-352240E8B9CF}"/>
              </a:ext>
            </a:extLst>
          </p:cNvPr>
          <p:cNvSpPr txBox="1"/>
          <p:nvPr/>
        </p:nvSpPr>
        <p:spPr>
          <a:xfrm>
            <a:off x="417536" y="4628932"/>
            <a:ext cx="612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💬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eonik Medium" panose="02010503030300000000" pitchFamily="50" charset="0"/>
              </a:rPr>
              <a:t>1234     🛒 55k     💰 $280k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89658-8E77-85C7-3E02-00FD97DFB566}"/>
              </a:ext>
            </a:extLst>
          </p:cNvPr>
          <p:cNvSpPr txBox="1"/>
          <p:nvPr/>
        </p:nvSpPr>
        <p:spPr>
          <a:xfrm>
            <a:off x="4344908" y="4636709"/>
            <a:ext cx="612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💬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eonik Medium" panose="02010503030300000000" pitchFamily="50" charset="0"/>
              </a:rPr>
              <a:t>1409     🛒 70.5k     💰 $493k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E74241-CCBA-C04C-5D56-2364AA27AD02}"/>
              </a:ext>
            </a:extLst>
          </p:cNvPr>
          <p:cNvSpPr txBox="1"/>
          <p:nvPr/>
        </p:nvSpPr>
        <p:spPr>
          <a:xfrm>
            <a:off x="8329585" y="4622276"/>
            <a:ext cx="612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💬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eonik Medium" panose="02010503030300000000" pitchFamily="50" charset="0"/>
              </a:rPr>
              <a:t>7261     🛒 363k     💰 $1.4M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A5E2C-B769-7D1E-BAB9-27212D27285F}"/>
              </a:ext>
            </a:extLst>
          </p:cNvPr>
          <p:cNvSpPr txBox="1"/>
          <p:nvPr/>
        </p:nvSpPr>
        <p:spPr>
          <a:xfrm>
            <a:off x="4621043" y="6511466"/>
            <a:ext cx="3604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FDFCFC"/>
                </a:solidFill>
                <a:latin typeface="Aeonik" panose="02010503030300000000" pitchFamily="50" charset="0"/>
              </a:rPr>
              <a:t>Information extracted through </a:t>
            </a:r>
            <a:r>
              <a:rPr lang="en-US" sz="1100" i="1" dirty="0" err="1">
                <a:solidFill>
                  <a:srgbClr val="FDFCFC"/>
                </a:solidFill>
                <a:latin typeface="Aeonik" panose="02010503030300000000" pitchFamily="50" charset="0"/>
              </a:rPr>
              <a:t>Boxleiter</a:t>
            </a:r>
            <a:r>
              <a:rPr lang="en-US" sz="1100" i="1" dirty="0">
                <a:solidFill>
                  <a:srgbClr val="FDFCFC"/>
                </a:solidFill>
                <a:latin typeface="Aeonik" panose="02010503030300000000" pitchFamily="50" charset="0"/>
              </a:rPr>
              <a:t> method</a:t>
            </a:r>
          </a:p>
        </p:txBody>
      </p:sp>
      <p:pic>
        <p:nvPicPr>
          <p:cNvPr id="1028" name="Picture 4" descr="The Room 4: Old Sins">
            <a:extLst>
              <a:ext uri="{FF2B5EF4-FFF2-40B4-BE49-F238E27FC236}">
                <a16:creationId xmlns:a16="http://schemas.microsoft.com/office/drawing/2014/main" id="{DD00D0C3-1649-A26D-D798-0CC425E0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984" y="2755883"/>
            <a:ext cx="3372658" cy="15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 Sink: A Co-Op Escape Prologue">
            <a:extLst>
              <a:ext uri="{FF2B5EF4-FFF2-40B4-BE49-F238E27FC236}">
                <a16:creationId xmlns:a16="http://schemas.microsoft.com/office/drawing/2014/main" id="{D663FB28-E27F-BD64-562D-AB633147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520" y="2744107"/>
            <a:ext cx="3397853" cy="15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13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Timeline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C110EE78-11CF-E84B-0BA8-7C8F511C03E7}"/>
              </a:ext>
            </a:extLst>
          </p:cNvPr>
          <p:cNvGrpSpPr/>
          <p:nvPr/>
        </p:nvGrpSpPr>
        <p:grpSpPr>
          <a:xfrm>
            <a:off x="-192033" y="2758914"/>
            <a:ext cx="7084870" cy="1543050"/>
            <a:chOff x="0" y="0"/>
            <a:chExt cx="1865974" cy="4064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FBF69C9-BB00-E5C9-7FD7-5E12FCB1183F}"/>
                </a:ext>
              </a:extLst>
            </p:cNvPr>
            <p:cNvSpPr/>
            <p:nvPr/>
          </p:nvSpPr>
          <p:spPr>
            <a:xfrm>
              <a:off x="0" y="0"/>
              <a:ext cx="1865974" cy="406400"/>
            </a:xfrm>
            <a:custGeom>
              <a:avLst/>
              <a:gdLst/>
              <a:ahLst/>
              <a:cxnLst/>
              <a:rect l="l" t="t" r="r" b="b"/>
              <a:pathLst>
                <a:path w="1865974" h="406400">
                  <a:moveTo>
                    <a:pt x="21855" y="0"/>
                  </a:moveTo>
                  <a:lnTo>
                    <a:pt x="1844119" y="0"/>
                  </a:lnTo>
                  <a:cubicBezTo>
                    <a:pt x="1849915" y="0"/>
                    <a:pt x="1855474" y="2303"/>
                    <a:pt x="1859573" y="6401"/>
                  </a:cubicBezTo>
                  <a:cubicBezTo>
                    <a:pt x="1863671" y="10500"/>
                    <a:pt x="1865974" y="16059"/>
                    <a:pt x="1865974" y="21855"/>
                  </a:cubicBezTo>
                  <a:lnTo>
                    <a:pt x="1865974" y="384545"/>
                  </a:lnTo>
                  <a:cubicBezTo>
                    <a:pt x="1865974" y="396615"/>
                    <a:pt x="1856189" y="406400"/>
                    <a:pt x="1844119" y="406400"/>
                  </a:cubicBezTo>
                  <a:lnTo>
                    <a:pt x="21855" y="406400"/>
                  </a:lnTo>
                  <a:cubicBezTo>
                    <a:pt x="16059" y="406400"/>
                    <a:pt x="10500" y="404097"/>
                    <a:pt x="6401" y="399999"/>
                  </a:cubicBezTo>
                  <a:cubicBezTo>
                    <a:pt x="2303" y="395900"/>
                    <a:pt x="0" y="390341"/>
                    <a:pt x="0" y="384545"/>
                  </a:cubicBezTo>
                  <a:lnTo>
                    <a:pt x="0" y="21855"/>
                  </a:lnTo>
                  <a:cubicBezTo>
                    <a:pt x="0" y="16059"/>
                    <a:pt x="2303" y="10500"/>
                    <a:pt x="6401" y="6401"/>
                  </a:cubicBezTo>
                  <a:cubicBezTo>
                    <a:pt x="10500" y="2303"/>
                    <a:pt x="16059" y="0"/>
                    <a:pt x="21855" y="0"/>
                  </a:cubicBezTo>
                  <a:close/>
                </a:path>
              </a:pathLst>
            </a:custGeom>
            <a:solidFill>
              <a:srgbClr val="4D1F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E93A25AB-E2DB-6B88-34E6-5F6070731C5A}"/>
                </a:ext>
              </a:extLst>
            </p:cNvPr>
            <p:cNvSpPr txBox="1"/>
            <p:nvPr/>
          </p:nvSpPr>
          <p:spPr>
            <a:xfrm>
              <a:off x="0" y="-38100"/>
              <a:ext cx="18659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3B3225A5-F5CC-EC30-B0A2-A3EC5684B847}"/>
              </a:ext>
            </a:extLst>
          </p:cNvPr>
          <p:cNvGrpSpPr/>
          <p:nvPr/>
        </p:nvGrpSpPr>
        <p:grpSpPr>
          <a:xfrm>
            <a:off x="6883312" y="2758914"/>
            <a:ext cx="10063488" cy="1543050"/>
            <a:chOff x="0" y="0"/>
            <a:chExt cx="2650466" cy="406400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DD07875C-F32F-D086-7925-AAB687776696}"/>
                </a:ext>
              </a:extLst>
            </p:cNvPr>
            <p:cNvSpPr/>
            <p:nvPr/>
          </p:nvSpPr>
          <p:spPr>
            <a:xfrm>
              <a:off x="0" y="0"/>
              <a:ext cx="2650466" cy="406400"/>
            </a:xfrm>
            <a:custGeom>
              <a:avLst/>
              <a:gdLst/>
              <a:ahLst/>
              <a:cxnLst/>
              <a:rect l="l" t="t" r="r" b="b"/>
              <a:pathLst>
                <a:path w="2650466" h="406400">
                  <a:moveTo>
                    <a:pt x="15386" y="0"/>
                  </a:moveTo>
                  <a:lnTo>
                    <a:pt x="2635080" y="0"/>
                  </a:lnTo>
                  <a:cubicBezTo>
                    <a:pt x="2639161" y="0"/>
                    <a:pt x="2643074" y="1621"/>
                    <a:pt x="2645960" y="4507"/>
                  </a:cubicBezTo>
                  <a:cubicBezTo>
                    <a:pt x="2648845" y="7392"/>
                    <a:pt x="2650466" y="11305"/>
                    <a:pt x="2650466" y="15386"/>
                  </a:cubicBezTo>
                  <a:lnTo>
                    <a:pt x="2650466" y="391014"/>
                  </a:lnTo>
                  <a:cubicBezTo>
                    <a:pt x="2650466" y="395095"/>
                    <a:pt x="2648845" y="399008"/>
                    <a:pt x="2645960" y="401893"/>
                  </a:cubicBezTo>
                  <a:cubicBezTo>
                    <a:pt x="2643074" y="404779"/>
                    <a:pt x="2639161" y="406400"/>
                    <a:pt x="2635080" y="406400"/>
                  </a:cubicBezTo>
                  <a:lnTo>
                    <a:pt x="15386" y="406400"/>
                  </a:lnTo>
                  <a:cubicBezTo>
                    <a:pt x="11305" y="406400"/>
                    <a:pt x="7392" y="404779"/>
                    <a:pt x="4507" y="401893"/>
                  </a:cubicBezTo>
                  <a:cubicBezTo>
                    <a:pt x="1621" y="399008"/>
                    <a:pt x="0" y="395095"/>
                    <a:pt x="0" y="391014"/>
                  </a:cubicBezTo>
                  <a:lnTo>
                    <a:pt x="0" y="15386"/>
                  </a:lnTo>
                  <a:cubicBezTo>
                    <a:pt x="0" y="11305"/>
                    <a:pt x="1621" y="7392"/>
                    <a:pt x="4507" y="4507"/>
                  </a:cubicBezTo>
                  <a:cubicBezTo>
                    <a:pt x="7392" y="1621"/>
                    <a:pt x="11305" y="0"/>
                    <a:pt x="15386" y="0"/>
                  </a:cubicBezTo>
                  <a:close/>
                </a:path>
              </a:pathLst>
            </a:custGeom>
            <a:solidFill>
              <a:srgbClr val="94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B30B9029-D11C-44A9-A9D1-189B1D8D0701}"/>
                </a:ext>
              </a:extLst>
            </p:cNvPr>
            <p:cNvSpPr txBox="1"/>
            <p:nvPr/>
          </p:nvSpPr>
          <p:spPr>
            <a:xfrm>
              <a:off x="0" y="-38100"/>
              <a:ext cx="26504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39CD3B4D-5707-FE7A-DDF0-6C7B19864D2B}"/>
              </a:ext>
            </a:extLst>
          </p:cNvPr>
          <p:cNvGrpSpPr/>
          <p:nvPr/>
        </p:nvGrpSpPr>
        <p:grpSpPr>
          <a:xfrm>
            <a:off x="794176" y="4769773"/>
            <a:ext cx="1456368" cy="661516"/>
            <a:chOff x="0" y="0"/>
            <a:chExt cx="383570" cy="174226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8DD5557-8580-5B45-E9D1-6ACFB50FFA80}"/>
                </a:ext>
              </a:extLst>
            </p:cNvPr>
            <p:cNvSpPr/>
            <p:nvPr/>
          </p:nvSpPr>
          <p:spPr>
            <a:xfrm>
              <a:off x="0" y="0"/>
              <a:ext cx="383570" cy="174226"/>
            </a:xfrm>
            <a:custGeom>
              <a:avLst/>
              <a:gdLst/>
              <a:ahLst/>
              <a:cxnLst/>
              <a:rect l="l" t="t" r="r" b="b"/>
              <a:pathLst>
                <a:path w="383570" h="174226">
                  <a:moveTo>
                    <a:pt x="79739" y="0"/>
                  </a:moveTo>
                  <a:lnTo>
                    <a:pt x="303832" y="0"/>
                  </a:lnTo>
                  <a:cubicBezTo>
                    <a:pt x="347870" y="0"/>
                    <a:pt x="383570" y="35700"/>
                    <a:pt x="383570" y="79739"/>
                  </a:cubicBezTo>
                  <a:lnTo>
                    <a:pt x="383570" y="94488"/>
                  </a:lnTo>
                  <a:cubicBezTo>
                    <a:pt x="383570" y="138526"/>
                    <a:pt x="347870" y="174226"/>
                    <a:pt x="303832" y="174226"/>
                  </a:cubicBezTo>
                  <a:lnTo>
                    <a:pt x="79739" y="174226"/>
                  </a:lnTo>
                  <a:cubicBezTo>
                    <a:pt x="35700" y="174226"/>
                    <a:pt x="0" y="138526"/>
                    <a:pt x="0" y="94488"/>
                  </a:cubicBezTo>
                  <a:lnTo>
                    <a:pt x="0" y="79739"/>
                  </a:lnTo>
                  <a:cubicBezTo>
                    <a:pt x="0" y="35700"/>
                    <a:pt x="35700" y="0"/>
                    <a:pt x="79739" y="0"/>
                  </a:cubicBezTo>
                  <a:close/>
                </a:path>
              </a:pathLst>
            </a:custGeom>
            <a:solidFill>
              <a:srgbClr val="4D1F1F"/>
            </a:solidFill>
            <a:ln w="85725" cap="sq">
              <a:solidFill>
                <a:srgbClr val="4D1F1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9FE4095F-5AE3-99A8-1DCE-61FC8918E478}"/>
                </a:ext>
              </a:extLst>
            </p:cNvPr>
            <p:cNvSpPr txBox="1"/>
            <p:nvPr/>
          </p:nvSpPr>
          <p:spPr>
            <a:xfrm>
              <a:off x="0" y="-38100"/>
              <a:ext cx="383570" cy="212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Prototype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959551CB-B3C5-C785-CF03-93DBF4E8F701}"/>
              </a:ext>
            </a:extLst>
          </p:cNvPr>
          <p:cNvGrpSpPr/>
          <p:nvPr/>
        </p:nvGrpSpPr>
        <p:grpSpPr>
          <a:xfrm>
            <a:off x="420677" y="2758914"/>
            <a:ext cx="6462635" cy="1543050"/>
            <a:chOff x="0" y="0"/>
            <a:chExt cx="1702093" cy="406400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38BA66BC-E504-9D88-5694-3364CED56583}"/>
                </a:ext>
              </a:extLst>
            </p:cNvPr>
            <p:cNvSpPr/>
            <p:nvPr/>
          </p:nvSpPr>
          <p:spPr>
            <a:xfrm>
              <a:off x="0" y="0"/>
              <a:ext cx="1702093" cy="406400"/>
            </a:xfrm>
            <a:custGeom>
              <a:avLst/>
              <a:gdLst/>
              <a:ahLst/>
              <a:cxnLst/>
              <a:rect l="l" t="t" r="r" b="b"/>
              <a:pathLst>
                <a:path w="1702093" h="406400">
                  <a:moveTo>
                    <a:pt x="0" y="0"/>
                  </a:moveTo>
                  <a:lnTo>
                    <a:pt x="1702093" y="0"/>
                  </a:lnTo>
                  <a:lnTo>
                    <a:pt x="170209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4D1F1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C5E524EA-ABBE-2B45-B0AA-BD450961F0C9}"/>
                </a:ext>
              </a:extLst>
            </p:cNvPr>
            <p:cNvSpPr txBox="1"/>
            <p:nvPr/>
          </p:nvSpPr>
          <p:spPr>
            <a:xfrm>
              <a:off x="0" y="-38100"/>
              <a:ext cx="170209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CE591128-8E88-31B2-0C60-8DA18A95FAA6}"/>
              </a:ext>
            </a:extLst>
          </p:cNvPr>
          <p:cNvGrpSpPr/>
          <p:nvPr/>
        </p:nvGrpSpPr>
        <p:grpSpPr>
          <a:xfrm>
            <a:off x="6883312" y="2758914"/>
            <a:ext cx="8866398" cy="1543050"/>
            <a:chOff x="0" y="0"/>
            <a:chExt cx="2335183" cy="406400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E255D83D-0E50-6DFD-C731-36275F68C9F4}"/>
                </a:ext>
              </a:extLst>
            </p:cNvPr>
            <p:cNvSpPr/>
            <p:nvPr/>
          </p:nvSpPr>
          <p:spPr>
            <a:xfrm>
              <a:off x="0" y="0"/>
              <a:ext cx="2335183" cy="406400"/>
            </a:xfrm>
            <a:custGeom>
              <a:avLst/>
              <a:gdLst/>
              <a:ahLst/>
              <a:cxnLst/>
              <a:rect l="l" t="t" r="r" b="b"/>
              <a:pathLst>
                <a:path w="2335183" h="406400">
                  <a:moveTo>
                    <a:pt x="0" y="0"/>
                  </a:moveTo>
                  <a:lnTo>
                    <a:pt x="2335183" y="0"/>
                  </a:lnTo>
                  <a:lnTo>
                    <a:pt x="233518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94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F9E65CC6-EA9A-267B-9568-F74FAC23CB38}"/>
                </a:ext>
              </a:extLst>
            </p:cNvPr>
            <p:cNvSpPr txBox="1"/>
            <p:nvPr/>
          </p:nvSpPr>
          <p:spPr>
            <a:xfrm>
              <a:off x="0" y="-38100"/>
              <a:ext cx="233518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8" name="AutoShape 21">
            <a:extLst>
              <a:ext uri="{FF2B5EF4-FFF2-40B4-BE49-F238E27FC236}">
                <a16:creationId xmlns:a16="http://schemas.microsoft.com/office/drawing/2014/main" id="{3BDB8FE2-4B3C-3CBC-FFA2-061E453EFBBF}"/>
              </a:ext>
            </a:extLst>
          </p:cNvPr>
          <p:cNvSpPr/>
          <p:nvPr/>
        </p:nvSpPr>
        <p:spPr>
          <a:xfrm>
            <a:off x="1522360" y="2758914"/>
            <a:ext cx="0" cy="201086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E87737D5-F773-7F30-0F9A-18BA6E079FF7}"/>
              </a:ext>
            </a:extLst>
          </p:cNvPr>
          <p:cNvGrpSpPr/>
          <p:nvPr/>
        </p:nvGrpSpPr>
        <p:grpSpPr>
          <a:xfrm>
            <a:off x="6038520" y="4769986"/>
            <a:ext cx="844792" cy="661516"/>
            <a:chOff x="0" y="0"/>
            <a:chExt cx="222497" cy="174226"/>
          </a:xfrm>
        </p:grpSpPr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CF7C1A0-82E7-AE33-B164-29C31BF2213C}"/>
                </a:ext>
              </a:extLst>
            </p:cNvPr>
            <p:cNvSpPr/>
            <p:nvPr/>
          </p:nvSpPr>
          <p:spPr>
            <a:xfrm>
              <a:off x="0" y="0"/>
              <a:ext cx="222497" cy="174226"/>
            </a:xfrm>
            <a:custGeom>
              <a:avLst/>
              <a:gdLst/>
              <a:ahLst/>
              <a:cxnLst/>
              <a:rect l="l" t="t" r="r" b="b"/>
              <a:pathLst>
                <a:path w="222497" h="174226">
                  <a:moveTo>
                    <a:pt x="87113" y="0"/>
                  </a:moveTo>
                  <a:lnTo>
                    <a:pt x="135383" y="0"/>
                  </a:lnTo>
                  <a:cubicBezTo>
                    <a:pt x="183495" y="0"/>
                    <a:pt x="222497" y="39002"/>
                    <a:pt x="222497" y="87113"/>
                  </a:cubicBezTo>
                  <a:lnTo>
                    <a:pt x="222497" y="87113"/>
                  </a:lnTo>
                  <a:cubicBezTo>
                    <a:pt x="222497" y="135225"/>
                    <a:pt x="183495" y="174226"/>
                    <a:pt x="135383" y="174226"/>
                  </a:cubicBezTo>
                  <a:lnTo>
                    <a:pt x="87113" y="174226"/>
                  </a:lnTo>
                  <a:cubicBezTo>
                    <a:pt x="39002" y="174226"/>
                    <a:pt x="0" y="135225"/>
                    <a:pt x="0" y="87113"/>
                  </a:cubicBezTo>
                  <a:lnTo>
                    <a:pt x="0" y="87113"/>
                  </a:lnTo>
                  <a:cubicBezTo>
                    <a:pt x="0" y="39002"/>
                    <a:pt x="39002" y="0"/>
                    <a:pt x="87113" y="0"/>
                  </a:cubicBezTo>
                  <a:close/>
                </a:path>
              </a:pathLst>
            </a:custGeom>
            <a:solidFill>
              <a:srgbClr val="4D1F1F"/>
            </a:solidFill>
            <a:ln w="85725" cap="sq">
              <a:solidFill>
                <a:srgbClr val="4D1F1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24">
              <a:extLst>
                <a:ext uri="{FF2B5EF4-FFF2-40B4-BE49-F238E27FC236}">
                  <a16:creationId xmlns:a16="http://schemas.microsoft.com/office/drawing/2014/main" id="{9757AA00-007B-FB0C-7BC0-7176A161510C}"/>
                </a:ext>
              </a:extLst>
            </p:cNvPr>
            <p:cNvSpPr txBox="1"/>
            <p:nvPr/>
          </p:nvSpPr>
          <p:spPr>
            <a:xfrm>
              <a:off x="0" y="-38100"/>
              <a:ext cx="222497" cy="212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MVP</a:t>
              </a:r>
            </a:p>
          </p:txBody>
        </p:sp>
      </p:grpSp>
      <p:sp>
        <p:nvSpPr>
          <p:cNvPr id="42" name="AutoShape 25">
            <a:extLst>
              <a:ext uri="{FF2B5EF4-FFF2-40B4-BE49-F238E27FC236}">
                <a16:creationId xmlns:a16="http://schemas.microsoft.com/office/drawing/2014/main" id="{B3370410-10D5-5874-BB35-9BAD1E0D15A6}"/>
              </a:ext>
            </a:extLst>
          </p:cNvPr>
          <p:cNvSpPr/>
          <p:nvPr/>
        </p:nvSpPr>
        <p:spPr>
          <a:xfrm>
            <a:off x="6438484" y="2759126"/>
            <a:ext cx="22432" cy="201086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3" name="Group 26">
            <a:extLst>
              <a:ext uri="{FF2B5EF4-FFF2-40B4-BE49-F238E27FC236}">
                <a16:creationId xmlns:a16="http://schemas.microsoft.com/office/drawing/2014/main" id="{9A667D18-BFDC-9553-6F57-8CFAF1E75AE2}"/>
              </a:ext>
            </a:extLst>
          </p:cNvPr>
          <p:cNvGrpSpPr/>
          <p:nvPr/>
        </p:nvGrpSpPr>
        <p:grpSpPr>
          <a:xfrm>
            <a:off x="8611528" y="4593773"/>
            <a:ext cx="1174102" cy="1013941"/>
            <a:chOff x="0" y="0"/>
            <a:chExt cx="309229" cy="267046"/>
          </a:xfrm>
        </p:grpSpPr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64C3BFCF-FE10-D63E-8D4F-9E2774C88D80}"/>
                </a:ext>
              </a:extLst>
            </p:cNvPr>
            <p:cNvSpPr/>
            <p:nvPr/>
          </p:nvSpPr>
          <p:spPr>
            <a:xfrm>
              <a:off x="0" y="0"/>
              <a:ext cx="309229" cy="267046"/>
            </a:xfrm>
            <a:custGeom>
              <a:avLst/>
              <a:gdLst/>
              <a:ahLst/>
              <a:cxnLst/>
              <a:rect l="l" t="t" r="r" b="b"/>
              <a:pathLst>
                <a:path w="309229" h="267046">
                  <a:moveTo>
                    <a:pt x="98909" y="0"/>
                  </a:moveTo>
                  <a:lnTo>
                    <a:pt x="210320" y="0"/>
                  </a:lnTo>
                  <a:cubicBezTo>
                    <a:pt x="264946" y="0"/>
                    <a:pt x="309229" y="44283"/>
                    <a:pt x="309229" y="98909"/>
                  </a:cubicBezTo>
                  <a:lnTo>
                    <a:pt x="309229" y="168138"/>
                  </a:lnTo>
                  <a:cubicBezTo>
                    <a:pt x="309229" y="194370"/>
                    <a:pt x="298808" y="219528"/>
                    <a:pt x="280259" y="238077"/>
                  </a:cubicBezTo>
                  <a:cubicBezTo>
                    <a:pt x="261710" y="256625"/>
                    <a:pt x="236552" y="267046"/>
                    <a:pt x="210320" y="267046"/>
                  </a:cubicBezTo>
                  <a:lnTo>
                    <a:pt x="98909" y="267046"/>
                  </a:lnTo>
                  <a:cubicBezTo>
                    <a:pt x="44283" y="267046"/>
                    <a:pt x="0" y="222763"/>
                    <a:pt x="0" y="168138"/>
                  </a:cubicBezTo>
                  <a:lnTo>
                    <a:pt x="0" y="98909"/>
                  </a:lnTo>
                  <a:cubicBezTo>
                    <a:pt x="0" y="44283"/>
                    <a:pt x="44283" y="0"/>
                    <a:pt x="98909" y="0"/>
                  </a:cubicBezTo>
                  <a:close/>
                </a:path>
              </a:pathLst>
            </a:custGeom>
            <a:solidFill>
              <a:srgbClr val="943636"/>
            </a:solidFill>
            <a:ln w="85725" cap="sq">
              <a:solidFill>
                <a:srgbClr val="94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28">
              <a:extLst>
                <a:ext uri="{FF2B5EF4-FFF2-40B4-BE49-F238E27FC236}">
                  <a16:creationId xmlns:a16="http://schemas.microsoft.com/office/drawing/2014/main" id="{09C31473-C688-0E4B-E826-606FCCB7FB65}"/>
                </a:ext>
              </a:extLst>
            </p:cNvPr>
            <p:cNvSpPr txBox="1"/>
            <p:nvPr/>
          </p:nvSpPr>
          <p:spPr>
            <a:xfrm>
              <a:off x="0" y="-38100"/>
              <a:ext cx="309229" cy="30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Vertical Slice</a:t>
              </a:r>
            </a:p>
          </p:txBody>
        </p:sp>
      </p:grpSp>
      <p:sp>
        <p:nvSpPr>
          <p:cNvPr id="46" name="AutoShape 29">
            <a:extLst>
              <a:ext uri="{FF2B5EF4-FFF2-40B4-BE49-F238E27FC236}">
                <a16:creationId xmlns:a16="http://schemas.microsoft.com/office/drawing/2014/main" id="{A6B49592-FCBC-AB0F-1075-1D4CAA0DEF0A}"/>
              </a:ext>
            </a:extLst>
          </p:cNvPr>
          <p:cNvSpPr/>
          <p:nvPr/>
        </p:nvSpPr>
        <p:spPr>
          <a:xfrm flipH="1">
            <a:off x="9198579" y="2759126"/>
            <a:ext cx="0" cy="183464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7" name="Group 30">
            <a:extLst>
              <a:ext uri="{FF2B5EF4-FFF2-40B4-BE49-F238E27FC236}">
                <a16:creationId xmlns:a16="http://schemas.microsoft.com/office/drawing/2014/main" id="{566E3E40-4569-CA8A-2967-92D501A91913}"/>
              </a:ext>
            </a:extLst>
          </p:cNvPr>
          <p:cNvGrpSpPr/>
          <p:nvPr/>
        </p:nvGrpSpPr>
        <p:grpSpPr>
          <a:xfrm>
            <a:off x="12930972" y="4593561"/>
            <a:ext cx="1409324" cy="1013941"/>
            <a:chOff x="0" y="0"/>
            <a:chExt cx="371180" cy="267046"/>
          </a:xfrm>
        </p:grpSpPr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FB81ADA8-390A-59CB-57AC-AFE725464997}"/>
                </a:ext>
              </a:extLst>
            </p:cNvPr>
            <p:cNvSpPr/>
            <p:nvPr/>
          </p:nvSpPr>
          <p:spPr>
            <a:xfrm>
              <a:off x="0" y="0"/>
              <a:ext cx="371180" cy="267046"/>
            </a:xfrm>
            <a:custGeom>
              <a:avLst/>
              <a:gdLst/>
              <a:ahLst/>
              <a:cxnLst/>
              <a:rect l="l" t="t" r="r" b="b"/>
              <a:pathLst>
                <a:path w="371180" h="267046">
                  <a:moveTo>
                    <a:pt x="82400" y="0"/>
                  </a:moveTo>
                  <a:lnTo>
                    <a:pt x="288780" y="0"/>
                  </a:lnTo>
                  <a:cubicBezTo>
                    <a:pt x="334288" y="0"/>
                    <a:pt x="371180" y="36892"/>
                    <a:pt x="371180" y="82400"/>
                  </a:cubicBezTo>
                  <a:lnTo>
                    <a:pt x="371180" y="184646"/>
                  </a:lnTo>
                  <a:cubicBezTo>
                    <a:pt x="371180" y="206500"/>
                    <a:pt x="362499" y="227459"/>
                    <a:pt x="347045" y="242912"/>
                  </a:cubicBezTo>
                  <a:cubicBezTo>
                    <a:pt x="331592" y="258365"/>
                    <a:pt x="310634" y="267046"/>
                    <a:pt x="288780" y="267046"/>
                  </a:cubicBezTo>
                  <a:lnTo>
                    <a:pt x="82400" y="267046"/>
                  </a:lnTo>
                  <a:cubicBezTo>
                    <a:pt x="36892" y="267046"/>
                    <a:pt x="0" y="230154"/>
                    <a:pt x="0" y="184646"/>
                  </a:cubicBezTo>
                  <a:lnTo>
                    <a:pt x="0" y="82400"/>
                  </a:lnTo>
                  <a:cubicBezTo>
                    <a:pt x="0" y="60546"/>
                    <a:pt x="8681" y="39588"/>
                    <a:pt x="24135" y="24135"/>
                  </a:cubicBezTo>
                  <a:cubicBezTo>
                    <a:pt x="39588" y="8681"/>
                    <a:pt x="60546" y="0"/>
                    <a:pt x="82400" y="0"/>
                  </a:cubicBezTo>
                  <a:close/>
                </a:path>
              </a:pathLst>
            </a:custGeom>
            <a:solidFill>
              <a:srgbClr val="943636"/>
            </a:solidFill>
            <a:ln w="85725" cap="sq">
              <a:solidFill>
                <a:srgbClr val="94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32">
              <a:extLst>
                <a:ext uri="{FF2B5EF4-FFF2-40B4-BE49-F238E27FC236}">
                  <a16:creationId xmlns:a16="http://schemas.microsoft.com/office/drawing/2014/main" id="{7077DD92-F9EB-CA53-3D1E-4572ECEF36B1}"/>
                </a:ext>
              </a:extLst>
            </p:cNvPr>
            <p:cNvSpPr txBox="1"/>
            <p:nvPr/>
          </p:nvSpPr>
          <p:spPr>
            <a:xfrm>
              <a:off x="0" y="-38100"/>
              <a:ext cx="371180" cy="30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Feature Complete</a:t>
              </a:r>
            </a:p>
          </p:txBody>
        </p:sp>
      </p:grpSp>
      <p:grpSp>
        <p:nvGrpSpPr>
          <p:cNvPr id="50" name="Group 33">
            <a:extLst>
              <a:ext uri="{FF2B5EF4-FFF2-40B4-BE49-F238E27FC236}">
                <a16:creationId xmlns:a16="http://schemas.microsoft.com/office/drawing/2014/main" id="{55EF2B98-9C04-A7A2-8790-CE44BFE58201}"/>
              </a:ext>
            </a:extLst>
          </p:cNvPr>
          <p:cNvGrpSpPr/>
          <p:nvPr/>
        </p:nvGrpSpPr>
        <p:grpSpPr>
          <a:xfrm>
            <a:off x="14805160" y="4593561"/>
            <a:ext cx="1409324" cy="1013941"/>
            <a:chOff x="0" y="0"/>
            <a:chExt cx="371180" cy="267046"/>
          </a:xfrm>
        </p:grpSpPr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331D9628-10E6-1C54-D12C-C8470FB88289}"/>
                </a:ext>
              </a:extLst>
            </p:cNvPr>
            <p:cNvSpPr/>
            <p:nvPr/>
          </p:nvSpPr>
          <p:spPr>
            <a:xfrm>
              <a:off x="0" y="0"/>
              <a:ext cx="371180" cy="267046"/>
            </a:xfrm>
            <a:custGeom>
              <a:avLst/>
              <a:gdLst/>
              <a:ahLst/>
              <a:cxnLst/>
              <a:rect l="l" t="t" r="r" b="b"/>
              <a:pathLst>
                <a:path w="371180" h="267046">
                  <a:moveTo>
                    <a:pt x="82400" y="0"/>
                  </a:moveTo>
                  <a:lnTo>
                    <a:pt x="288780" y="0"/>
                  </a:lnTo>
                  <a:cubicBezTo>
                    <a:pt x="334288" y="0"/>
                    <a:pt x="371180" y="36892"/>
                    <a:pt x="371180" y="82400"/>
                  </a:cubicBezTo>
                  <a:lnTo>
                    <a:pt x="371180" y="184646"/>
                  </a:lnTo>
                  <a:cubicBezTo>
                    <a:pt x="371180" y="206500"/>
                    <a:pt x="362499" y="227459"/>
                    <a:pt x="347045" y="242912"/>
                  </a:cubicBezTo>
                  <a:cubicBezTo>
                    <a:pt x="331592" y="258365"/>
                    <a:pt x="310634" y="267046"/>
                    <a:pt x="288780" y="267046"/>
                  </a:cubicBezTo>
                  <a:lnTo>
                    <a:pt x="82400" y="267046"/>
                  </a:lnTo>
                  <a:cubicBezTo>
                    <a:pt x="36892" y="267046"/>
                    <a:pt x="0" y="230154"/>
                    <a:pt x="0" y="184646"/>
                  </a:cubicBezTo>
                  <a:lnTo>
                    <a:pt x="0" y="82400"/>
                  </a:lnTo>
                  <a:cubicBezTo>
                    <a:pt x="0" y="60546"/>
                    <a:pt x="8681" y="39588"/>
                    <a:pt x="24135" y="24135"/>
                  </a:cubicBezTo>
                  <a:cubicBezTo>
                    <a:pt x="39588" y="8681"/>
                    <a:pt x="60546" y="0"/>
                    <a:pt x="82400" y="0"/>
                  </a:cubicBezTo>
                  <a:close/>
                </a:path>
              </a:pathLst>
            </a:custGeom>
            <a:solidFill>
              <a:srgbClr val="943636"/>
            </a:solidFill>
            <a:ln w="85725" cap="sq">
              <a:solidFill>
                <a:srgbClr val="94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C2ED08CB-032C-E627-D2D2-4ED7244E6F43}"/>
                </a:ext>
              </a:extLst>
            </p:cNvPr>
            <p:cNvSpPr txBox="1"/>
            <p:nvPr/>
          </p:nvSpPr>
          <p:spPr>
            <a:xfrm>
              <a:off x="0" y="-38100"/>
              <a:ext cx="371180" cy="30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Content Complete</a:t>
              </a:r>
            </a:p>
          </p:txBody>
        </p:sp>
      </p:grpSp>
      <p:sp>
        <p:nvSpPr>
          <p:cNvPr id="53" name="AutoShape 36">
            <a:extLst>
              <a:ext uri="{FF2B5EF4-FFF2-40B4-BE49-F238E27FC236}">
                <a16:creationId xmlns:a16="http://schemas.microsoft.com/office/drawing/2014/main" id="{62FB3316-7D65-9B22-1CA2-73A0406F572E}"/>
              </a:ext>
            </a:extLst>
          </p:cNvPr>
          <p:cNvSpPr/>
          <p:nvPr/>
        </p:nvSpPr>
        <p:spPr>
          <a:xfrm>
            <a:off x="13635634" y="2758914"/>
            <a:ext cx="0" cy="183464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AutoShape 37">
            <a:extLst>
              <a:ext uri="{FF2B5EF4-FFF2-40B4-BE49-F238E27FC236}">
                <a16:creationId xmlns:a16="http://schemas.microsoft.com/office/drawing/2014/main" id="{D920405D-2C98-0B62-55BF-426BE3602162}"/>
              </a:ext>
            </a:extLst>
          </p:cNvPr>
          <p:cNvSpPr/>
          <p:nvPr/>
        </p:nvSpPr>
        <p:spPr>
          <a:xfrm flipH="1">
            <a:off x="15509822" y="2759126"/>
            <a:ext cx="0" cy="183443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TextBox 38">
            <a:extLst>
              <a:ext uri="{FF2B5EF4-FFF2-40B4-BE49-F238E27FC236}">
                <a16:creationId xmlns:a16="http://schemas.microsoft.com/office/drawing/2014/main" id="{4FE467B7-B207-004A-CC9A-24B393A5903F}"/>
              </a:ext>
            </a:extLst>
          </p:cNvPr>
          <p:cNvSpPr txBox="1"/>
          <p:nvPr/>
        </p:nvSpPr>
        <p:spPr>
          <a:xfrm>
            <a:off x="3609989" y="3341526"/>
            <a:ext cx="740866" cy="32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1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Year</a:t>
            </a:r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id="{7A148DEE-1C91-E9E8-AEA7-3752FC8C47A9}"/>
              </a:ext>
            </a:extLst>
          </p:cNvPr>
          <p:cNvSpPr txBox="1"/>
          <p:nvPr/>
        </p:nvSpPr>
        <p:spPr>
          <a:xfrm>
            <a:off x="7496022" y="3341526"/>
            <a:ext cx="1116360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6 Months</a:t>
            </a:r>
          </a:p>
        </p:txBody>
      </p:sp>
      <p:sp>
        <p:nvSpPr>
          <p:cNvPr id="57" name="TextBox 40">
            <a:extLst>
              <a:ext uri="{FF2B5EF4-FFF2-40B4-BE49-F238E27FC236}">
                <a16:creationId xmlns:a16="http://schemas.microsoft.com/office/drawing/2014/main" id="{17FAC784-06D1-BF8C-A6AB-7F8647C36423}"/>
              </a:ext>
            </a:extLst>
          </p:cNvPr>
          <p:cNvSpPr txBox="1"/>
          <p:nvPr/>
        </p:nvSpPr>
        <p:spPr>
          <a:xfrm>
            <a:off x="10946078" y="3341526"/>
            <a:ext cx="74086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1 Year</a:t>
            </a:r>
          </a:p>
        </p:txBody>
      </p:sp>
      <p:sp>
        <p:nvSpPr>
          <p:cNvPr id="58" name="TextBox 41">
            <a:extLst>
              <a:ext uri="{FF2B5EF4-FFF2-40B4-BE49-F238E27FC236}">
                <a16:creationId xmlns:a16="http://schemas.microsoft.com/office/drawing/2014/main" id="{2C2BB86F-DED5-DF85-3873-F1EB51AFD84F}"/>
              </a:ext>
            </a:extLst>
          </p:cNvPr>
          <p:cNvSpPr txBox="1"/>
          <p:nvPr/>
        </p:nvSpPr>
        <p:spPr>
          <a:xfrm>
            <a:off x="14014548" y="3341526"/>
            <a:ext cx="1116360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4 Months</a:t>
            </a: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195B09CF-71C8-97F6-1DA7-C9A25FA01612}"/>
              </a:ext>
            </a:extLst>
          </p:cNvPr>
          <p:cNvSpPr txBox="1"/>
          <p:nvPr/>
        </p:nvSpPr>
        <p:spPr>
          <a:xfrm>
            <a:off x="15656304" y="3341526"/>
            <a:ext cx="1116360" cy="32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2 </a:t>
            </a: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Months</a:t>
            </a:r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F9CB092A-AB0C-20A2-93A2-3EC6EE85C24E}"/>
              </a:ext>
            </a:extLst>
          </p:cNvPr>
          <p:cNvGrpSpPr/>
          <p:nvPr/>
        </p:nvGrpSpPr>
        <p:grpSpPr>
          <a:xfrm>
            <a:off x="16239594" y="1253180"/>
            <a:ext cx="1414413" cy="1397528"/>
            <a:chOff x="0" y="0"/>
            <a:chExt cx="842721" cy="832661"/>
          </a:xfrm>
        </p:grpSpPr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A63931A3-114C-174C-6B04-784ED619EBFF}"/>
                </a:ext>
              </a:extLst>
            </p:cNvPr>
            <p:cNvSpPr/>
            <p:nvPr/>
          </p:nvSpPr>
          <p:spPr>
            <a:xfrm>
              <a:off x="0" y="0"/>
              <a:ext cx="842721" cy="832661"/>
            </a:xfrm>
            <a:custGeom>
              <a:avLst/>
              <a:gdLst/>
              <a:ahLst/>
              <a:cxnLst/>
              <a:rect l="l" t="t" r="r" b="b"/>
              <a:pathLst>
                <a:path w="842721" h="832661">
                  <a:moveTo>
                    <a:pt x="421361" y="832661"/>
                  </a:moveTo>
                  <a:lnTo>
                    <a:pt x="842721" y="0"/>
                  </a:lnTo>
                  <a:lnTo>
                    <a:pt x="0" y="0"/>
                  </a:lnTo>
                  <a:lnTo>
                    <a:pt x="421361" y="832661"/>
                  </a:lnTo>
                  <a:close/>
                </a:path>
              </a:pathLst>
            </a:custGeom>
            <a:solidFill>
              <a:srgbClr val="94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46">
              <a:extLst>
                <a:ext uri="{FF2B5EF4-FFF2-40B4-BE49-F238E27FC236}">
                  <a16:creationId xmlns:a16="http://schemas.microsoft.com/office/drawing/2014/main" id="{C4B05900-DD0F-FF96-5961-F04CAED51D52}"/>
                </a:ext>
              </a:extLst>
            </p:cNvPr>
            <p:cNvSpPr txBox="1"/>
            <p:nvPr/>
          </p:nvSpPr>
          <p:spPr>
            <a:xfrm>
              <a:off x="131675" y="21376"/>
              <a:ext cx="579371" cy="42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Launch</a:t>
              </a:r>
            </a:p>
          </p:txBody>
        </p:sp>
      </p:grpSp>
      <p:grpSp>
        <p:nvGrpSpPr>
          <p:cNvPr id="63" name="Group 48">
            <a:extLst>
              <a:ext uri="{FF2B5EF4-FFF2-40B4-BE49-F238E27FC236}">
                <a16:creationId xmlns:a16="http://schemas.microsoft.com/office/drawing/2014/main" id="{726F1424-DB96-58B8-7D9C-0D2B6BA016F8}"/>
              </a:ext>
            </a:extLst>
          </p:cNvPr>
          <p:cNvGrpSpPr/>
          <p:nvPr/>
        </p:nvGrpSpPr>
        <p:grpSpPr>
          <a:xfrm>
            <a:off x="6270602" y="1253180"/>
            <a:ext cx="1225420" cy="1397528"/>
            <a:chOff x="0" y="0"/>
            <a:chExt cx="812800" cy="926957"/>
          </a:xfrm>
          <a:effectLst>
            <a:outerShdw blurRad="50800" dist="50800" dir="5400000" algn="ctr" rotWithShape="0">
              <a:srgbClr val="C00000"/>
            </a:outerShdw>
          </a:effectLst>
        </p:grpSpPr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5F057147-7630-0709-D810-B81B2B8AB86E}"/>
                </a:ext>
              </a:extLst>
            </p:cNvPr>
            <p:cNvSpPr/>
            <p:nvPr/>
          </p:nvSpPr>
          <p:spPr>
            <a:xfrm>
              <a:off x="0" y="0"/>
              <a:ext cx="812800" cy="926957"/>
            </a:xfrm>
            <a:custGeom>
              <a:avLst/>
              <a:gdLst/>
              <a:ahLst/>
              <a:cxnLst/>
              <a:rect l="l" t="t" r="r" b="b"/>
              <a:pathLst>
                <a:path w="812800" h="926957">
                  <a:moveTo>
                    <a:pt x="406400" y="926957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926957"/>
                  </a:lnTo>
                  <a:close/>
                </a:path>
              </a:pathLst>
            </a:custGeom>
            <a:solidFill>
              <a:srgbClr val="94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50">
              <a:extLst>
                <a:ext uri="{FF2B5EF4-FFF2-40B4-BE49-F238E27FC236}">
                  <a16:creationId xmlns:a16="http://schemas.microsoft.com/office/drawing/2014/main" id="{DF0F6761-8C34-B4DE-4755-C71F1EA0FCE9}"/>
                </a:ext>
              </a:extLst>
            </p:cNvPr>
            <p:cNvSpPr txBox="1"/>
            <p:nvPr/>
          </p:nvSpPr>
          <p:spPr>
            <a:xfrm>
              <a:off x="127000" y="28111"/>
              <a:ext cx="558800" cy="468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NOW</a:t>
              </a:r>
            </a:p>
          </p:txBody>
        </p:sp>
      </p:grp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Timeline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C110EE78-11CF-E84B-0BA8-7C8F511C03E7}"/>
              </a:ext>
            </a:extLst>
          </p:cNvPr>
          <p:cNvGrpSpPr/>
          <p:nvPr/>
        </p:nvGrpSpPr>
        <p:grpSpPr>
          <a:xfrm>
            <a:off x="-8345433" y="2758914"/>
            <a:ext cx="7084870" cy="1543050"/>
            <a:chOff x="0" y="0"/>
            <a:chExt cx="1865974" cy="4064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FBF69C9-BB00-E5C9-7FD7-5E12FCB1183F}"/>
                </a:ext>
              </a:extLst>
            </p:cNvPr>
            <p:cNvSpPr/>
            <p:nvPr/>
          </p:nvSpPr>
          <p:spPr>
            <a:xfrm>
              <a:off x="0" y="0"/>
              <a:ext cx="1865974" cy="406400"/>
            </a:xfrm>
            <a:custGeom>
              <a:avLst/>
              <a:gdLst/>
              <a:ahLst/>
              <a:cxnLst/>
              <a:rect l="l" t="t" r="r" b="b"/>
              <a:pathLst>
                <a:path w="1865974" h="406400">
                  <a:moveTo>
                    <a:pt x="21855" y="0"/>
                  </a:moveTo>
                  <a:lnTo>
                    <a:pt x="1844119" y="0"/>
                  </a:lnTo>
                  <a:cubicBezTo>
                    <a:pt x="1849915" y="0"/>
                    <a:pt x="1855474" y="2303"/>
                    <a:pt x="1859573" y="6401"/>
                  </a:cubicBezTo>
                  <a:cubicBezTo>
                    <a:pt x="1863671" y="10500"/>
                    <a:pt x="1865974" y="16059"/>
                    <a:pt x="1865974" y="21855"/>
                  </a:cubicBezTo>
                  <a:lnTo>
                    <a:pt x="1865974" y="384545"/>
                  </a:lnTo>
                  <a:cubicBezTo>
                    <a:pt x="1865974" y="396615"/>
                    <a:pt x="1856189" y="406400"/>
                    <a:pt x="1844119" y="406400"/>
                  </a:cubicBezTo>
                  <a:lnTo>
                    <a:pt x="21855" y="406400"/>
                  </a:lnTo>
                  <a:cubicBezTo>
                    <a:pt x="16059" y="406400"/>
                    <a:pt x="10500" y="404097"/>
                    <a:pt x="6401" y="399999"/>
                  </a:cubicBezTo>
                  <a:cubicBezTo>
                    <a:pt x="2303" y="395900"/>
                    <a:pt x="0" y="390341"/>
                    <a:pt x="0" y="384545"/>
                  </a:cubicBezTo>
                  <a:lnTo>
                    <a:pt x="0" y="21855"/>
                  </a:lnTo>
                  <a:cubicBezTo>
                    <a:pt x="0" y="16059"/>
                    <a:pt x="2303" y="10500"/>
                    <a:pt x="6401" y="6401"/>
                  </a:cubicBezTo>
                  <a:cubicBezTo>
                    <a:pt x="10500" y="2303"/>
                    <a:pt x="16059" y="0"/>
                    <a:pt x="21855" y="0"/>
                  </a:cubicBezTo>
                  <a:close/>
                </a:path>
              </a:pathLst>
            </a:custGeom>
            <a:solidFill>
              <a:srgbClr val="4D1F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E93A25AB-E2DB-6B88-34E6-5F6070731C5A}"/>
                </a:ext>
              </a:extLst>
            </p:cNvPr>
            <p:cNvSpPr txBox="1"/>
            <p:nvPr/>
          </p:nvSpPr>
          <p:spPr>
            <a:xfrm>
              <a:off x="0" y="-38100"/>
              <a:ext cx="186597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3B3225A5-F5CC-EC30-B0A2-A3EC5684B847}"/>
              </a:ext>
            </a:extLst>
          </p:cNvPr>
          <p:cNvGrpSpPr/>
          <p:nvPr/>
        </p:nvGrpSpPr>
        <p:grpSpPr>
          <a:xfrm>
            <a:off x="-1270088" y="2758914"/>
            <a:ext cx="10063488" cy="1543050"/>
            <a:chOff x="0" y="0"/>
            <a:chExt cx="2650466" cy="406400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DD07875C-F32F-D086-7925-AAB687776696}"/>
                </a:ext>
              </a:extLst>
            </p:cNvPr>
            <p:cNvSpPr/>
            <p:nvPr/>
          </p:nvSpPr>
          <p:spPr>
            <a:xfrm>
              <a:off x="0" y="0"/>
              <a:ext cx="2650466" cy="406400"/>
            </a:xfrm>
            <a:custGeom>
              <a:avLst/>
              <a:gdLst/>
              <a:ahLst/>
              <a:cxnLst/>
              <a:rect l="l" t="t" r="r" b="b"/>
              <a:pathLst>
                <a:path w="2650466" h="406400">
                  <a:moveTo>
                    <a:pt x="15386" y="0"/>
                  </a:moveTo>
                  <a:lnTo>
                    <a:pt x="2635080" y="0"/>
                  </a:lnTo>
                  <a:cubicBezTo>
                    <a:pt x="2639161" y="0"/>
                    <a:pt x="2643074" y="1621"/>
                    <a:pt x="2645960" y="4507"/>
                  </a:cubicBezTo>
                  <a:cubicBezTo>
                    <a:pt x="2648845" y="7392"/>
                    <a:pt x="2650466" y="11305"/>
                    <a:pt x="2650466" y="15386"/>
                  </a:cubicBezTo>
                  <a:lnTo>
                    <a:pt x="2650466" y="391014"/>
                  </a:lnTo>
                  <a:cubicBezTo>
                    <a:pt x="2650466" y="395095"/>
                    <a:pt x="2648845" y="399008"/>
                    <a:pt x="2645960" y="401893"/>
                  </a:cubicBezTo>
                  <a:cubicBezTo>
                    <a:pt x="2643074" y="404779"/>
                    <a:pt x="2639161" y="406400"/>
                    <a:pt x="2635080" y="406400"/>
                  </a:cubicBezTo>
                  <a:lnTo>
                    <a:pt x="15386" y="406400"/>
                  </a:lnTo>
                  <a:cubicBezTo>
                    <a:pt x="11305" y="406400"/>
                    <a:pt x="7392" y="404779"/>
                    <a:pt x="4507" y="401893"/>
                  </a:cubicBezTo>
                  <a:cubicBezTo>
                    <a:pt x="1621" y="399008"/>
                    <a:pt x="0" y="395095"/>
                    <a:pt x="0" y="391014"/>
                  </a:cubicBezTo>
                  <a:lnTo>
                    <a:pt x="0" y="15386"/>
                  </a:lnTo>
                  <a:cubicBezTo>
                    <a:pt x="0" y="11305"/>
                    <a:pt x="1621" y="7392"/>
                    <a:pt x="4507" y="4507"/>
                  </a:cubicBezTo>
                  <a:cubicBezTo>
                    <a:pt x="7392" y="1621"/>
                    <a:pt x="11305" y="0"/>
                    <a:pt x="15386" y="0"/>
                  </a:cubicBezTo>
                  <a:close/>
                </a:path>
              </a:pathLst>
            </a:custGeom>
            <a:solidFill>
              <a:srgbClr val="94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B30B9029-D11C-44A9-A9D1-189B1D8D0701}"/>
                </a:ext>
              </a:extLst>
            </p:cNvPr>
            <p:cNvSpPr txBox="1"/>
            <p:nvPr/>
          </p:nvSpPr>
          <p:spPr>
            <a:xfrm>
              <a:off x="0" y="-38100"/>
              <a:ext cx="26504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39CD3B4D-5707-FE7A-DDF0-6C7B19864D2B}"/>
              </a:ext>
            </a:extLst>
          </p:cNvPr>
          <p:cNvGrpSpPr/>
          <p:nvPr/>
        </p:nvGrpSpPr>
        <p:grpSpPr>
          <a:xfrm>
            <a:off x="-7359224" y="4769773"/>
            <a:ext cx="1456368" cy="661516"/>
            <a:chOff x="0" y="0"/>
            <a:chExt cx="383570" cy="174226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8DD5557-8580-5B45-E9D1-6ACFB50FFA80}"/>
                </a:ext>
              </a:extLst>
            </p:cNvPr>
            <p:cNvSpPr/>
            <p:nvPr/>
          </p:nvSpPr>
          <p:spPr>
            <a:xfrm>
              <a:off x="0" y="0"/>
              <a:ext cx="383570" cy="174226"/>
            </a:xfrm>
            <a:custGeom>
              <a:avLst/>
              <a:gdLst/>
              <a:ahLst/>
              <a:cxnLst/>
              <a:rect l="l" t="t" r="r" b="b"/>
              <a:pathLst>
                <a:path w="383570" h="174226">
                  <a:moveTo>
                    <a:pt x="79739" y="0"/>
                  </a:moveTo>
                  <a:lnTo>
                    <a:pt x="303832" y="0"/>
                  </a:lnTo>
                  <a:cubicBezTo>
                    <a:pt x="347870" y="0"/>
                    <a:pt x="383570" y="35700"/>
                    <a:pt x="383570" y="79739"/>
                  </a:cubicBezTo>
                  <a:lnTo>
                    <a:pt x="383570" y="94488"/>
                  </a:lnTo>
                  <a:cubicBezTo>
                    <a:pt x="383570" y="138526"/>
                    <a:pt x="347870" y="174226"/>
                    <a:pt x="303832" y="174226"/>
                  </a:cubicBezTo>
                  <a:lnTo>
                    <a:pt x="79739" y="174226"/>
                  </a:lnTo>
                  <a:cubicBezTo>
                    <a:pt x="35700" y="174226"/>
                    <a:pt x="0" y="138526"/>
                    <a:pt x="0" y="94488"/>
                  </a:cubicBezTo>
                  <a:lnTo>
                    <a:pt x="0" y="79739"/>
                  </a:lnTo>
                  <a:cubicBezTo>
                    <a:pt x="0" y="35700"/>
                    <a:pt x="35700" y="0"/>
                    <a:pt x="79739" y="0"/>
                  </a:cubicBezTo>
                  <a:close/>
                </a:path>
              </a:pathLst>
            </a:custGeom>
            <a:solidFill>
              <a:srgbClr val="4D1F1F"/>
            </a:solidFill>
            <a:ln w="85725" cap="sq">
              <a:solidFill>
                <a:srgbClr val="4D1F1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9FE4095F-5AE3-99A8-1DCE-61FC8918E478}"/>
                </a:ext>
              </a:extLst>
            </p:cNvPr>
            <p:cNvSpPr txBox="1"/>
            <p:nvPr/>
          </p:nvSpPr>
          <p:spPr>
            <a:xfrm>
              <a:off x="0" y="-38100"/>
              <a:ext cx="383570" cy="212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Prototype</a:t>
              </a:r>
            </a:p>
          </p:txBody>
        </p:sp>
      </p:grpSp>
      <p:grpSp>
        <p:nvGrpSpPr>
          <p:cNvPr id="21" name="Group 15">
            <a:extLst>
              <a:ext uri="{FF2B5EF4-FFF2-40B4-BE49-F238E27FC236}">
                <a16:creationId xmlns:a16="http://schemas.microsoft.com/office/drawing/2014/main" id="{959551CB-B3C5-C785-CF03-93DBF4E8F701}"/>
              </a:ext>
            </a:extLst>
          </p:cNvPr>
          <p:cNvGrpSpPr/>
          <p:nvPr/>
        </p:nvGrpSpPr>
        <p:grpSpPr>
          <a:xfrm>
            <a:off x="-7732723" y="2758914"/>
            <a:ext cx="6462635" cy="1543050"/>
            <a:chOff x="0" y="0"/>
            <a:chExt cx="1702093" cy="406400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38BA66BC-E504-9D88-5694-3364CED56583}"/>
                </a:ext>
              </a:extLst>
            </p:cNvPr>
            <p:cNvSpPr/>
            <p:nvPr/>
          </p:nvSpPr>
          <p:spPr>
            <a:xfrm>
              <a:off x="0" y="0"/>
              <a:ext cx="1702093" cy="406400"/>
            </a:xfrm>
            <a:custGeom>
              <a:avLst/>
              <a:gdLst/>
              <a:ahLst/>
              <a:cxnLst/>
              <a:rect l="l" t="t" r="r" b="b"/>
              <a:pathLst>
                <a:path w="1702093" h="406400">
                  <a:moveTo>
                    <a:pt x="0" y="0"/>
                  </a:moveTo>
                  <a:lnTo>
                    <a:pt x="1702093" y="0"/>
                  </a:lnTo>
                  <a:lnTo>
                    <a:pt x="170209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4D1F1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C5E524EA-ABBE-2B45-B0AA-BD450961F0C9}"/>
                </a:ext>
              </a:extLst>
            </p:cNvPr>
            <p:cNvSpPr txBox="1"/>
            <p:nvPr/>
          </p:nvSpPr>
          <p:spPr>
            <a:xfrm>
              <a:off x="0" y="-38100"/>
              <a:ext cx="170209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CE591128-8E88-31B2-0C60-8DA18A95FAA6}"/>
              </a:ext>
            </a:extLst>
          </p:cNvPr>
          <p:cNvGrpSpPr/>
          <p:nvPr/>
        </p:nvGrpSpPr>
        <p:grpSpPr>
          <a:xfrm>
            <a:off x="-1270088" y="2758914"/>
            <a:ext cx="8866398" cy="1543050"/>
            <a:chOff x="0" y="0"/>
            <a:chExt cx="2335183" cy="406400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E255D83D-0E50-6DFD-C731-36275F68C9F4}"/>
                </a:ext>
              </a:extLst>
            </p:cNvPr>
            <p:cNvSpPr/>
            <p:nvPr/>
          </p:nvSpPr>
          <p:spPr>
            <a:xfrm>
              <a:off x="0" y="0"/>
              <a:ext cx="2335183" cy="406400"/>
            </a:xfrm>
            <a:custGeom>
              <a:avLst/>
              <a:gdLst/>
              <a:ahLst/>
              <a:cxnLst/>
              <a:rect l="l" t="t" r="r" b="b"/>
              <a:pathLst>
                <a:path w="2335183" h="406400">
                  <a:moveTo>
                    <a:pt x="0" y="0"/>
                  </a:moveTo>
                  <a:lnTo>
                    <a:pt x="2335183" y="0"/>
                  </a:lnTo>
                  <a:lnTo>
                    <a:pt x="2335183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94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F9E65CC6-EA9A-267B-9568-F74FAC23CB38}"/>
                </a:ext>
              </a:extLst>
            </p:cNvPr>
            <p:cNvSpPr txBox="1"/>
            <p:nvPr/>
          </p:nvSpPr>
          <p:spPr>
            <a:xfrm>
              <a:off x="0" y="-38100"/>
              <a:ext cx="233518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8" name="AutoShape 21">
            <a:extLst>
              <a:ext uri="{FF2B5EF4-FFF2-40B4-BE49-F238E27FC236}">
                <a16:creationId xmlns:a16="http://schemas.microsoft.com/office/drawing/2014/main" id="{3BDB8FE2-4B3C-3CBC-FFA2-061E453EFBBF}"/>
              </a:ext>
            </a:extLst>
          </p:cNvPr>
          <p:cNvSpPr/>
          <p:nvPr/>
        </p:nvSpPr>
        <p:spPr>
          <a:xfrm>
            <a:off x="-6631040" y="2758914"/>
            <a:ext cx="0" cy="201086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E87737D5-F773-7F30-0F9A-18BA6E079FF7}"/>
              </a:ext>
            </a:extLst>
          </p:cNvPr>
          <p:cNvGrpSpPr/>
          <p:nvPr/>
        </p:nvGrpSpPr>
        <p:grpSpPr>
          <a:xfrm>
            <a:off x="-2114880" y="4769986"/>
            <a:ext cx="844792" cy="661516"/>
            <a:chOff x="0" y="0"/>
            <a:chExt cx="222497" cy="174226"/>
          </a:xfrm>
        </p:grpSpPr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CF7C1A0-82E7-AE33-B164-29C31BF2213C}"/>
                </a:ext>
              </a:extLst>
            </p:cNvPr>
            <p:cNvSpPr/>
            <p:nvPr/>
          </p:nvSpPr>
          <p:spPr>
            <a:xfrm>
              <a:off x="0" y="0"/>
              <a:ext cx="222497" cy="174226"/>
            </a:xfrm>
            <a:custGeom>
              <a:avLst/>
              <a:gdLst/>
              <a:ahLst/>
              <a:cxnLst/>
              <a:rect l="l" t="t" r="r" b="b"/>
              <a:pathLst>
                <a:path w="222497" h="174226">
                  <a:moveTo>
                    <a:pt x="87113" y="0"/>
                  </a:moveTo>
                  <a:lnTo>
                    <a:pt x="135383" y="0"/>
                  </a:lnTo>
                  <a:cubicBezTo>
                    <a:pt x="183495" y="0"/>
                    <a:pt x="222497" y="39002"/>
                    <a:pt x="222497" y="87113"/>
                  </a:cubicBezTo>
                  <a:lnTo>
                    <a:pt x="222497" y="87113"/>
                  </a:lnTo>
                  <a:cubicBezTo>
                    <a:pt x="222497" y="135225"/>
                    <a:pt x="183495" y="174226"/>
                    <a:pt x="135383" y="174226"/>
                  </a:cubicBezTo>
                  <a:lnTo>
                    <a:pt x="87113" y="174226"/>
                  </a:lnTo>
                  <a:cubicBezTo>
                    <a:pt x="39002" y="174226"/>
                    <a:pt x="0" y="135225"/>
                    <a:pt x="0" y="87113"/>
                  </a:cubicBezTo>
                  <a:lnTo>
                    <a:pt x="0" y="87113"/>
                  </a:lnTo>
                  <a:cubicBezTo>
                    <a:pt x="0" y="39002"/>
                    <a:pt x="39002" y="0"/>
                    <a:pt x="87113" y="0"/>
                  </a:cubicBezTo>
                  <a:close/>
                </a:path>
              </a:pathLst>
            </a:custGeom>
            <a:solidFill>
              <a:srgbClr val="4D1F1F"/>
            </a:solidFill>
            <a:ln w="85725" cap="sq">
              <a:solidFill>
                <a:srgbClr val="4D1F1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24">
              <a:extLst>
                <a:ext uri="{FF2B5EF4-FFF2-40B4-BE49-F238E27FC236}">
                  <a16:creationId xmlns:a16="http://schemas.microsoft.com/office/drawing/2014/main" id="{9757AA00-007B-FB0C-7BC0-7176A161510C}"/>
                </a:ext>
              </a:extLst>
            </p:cNvPr>
            <p:cNvSpPr txBox="1"/>
            <p:nvPr/>
          </p:nvSpPr>
          <p:spPr>
            <a:xfrm>
              <a:off x="0" y="-38100"/>
              <a:ext cx="222497" cy="212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MVP</a:t>
              </a:r>
            </a:p>
          </p:txBody>
        </p:sp>
      </p:grpSp>
      <p:sp>
        <p:nvSpPr>
          <p:cNvPr id="42" name="AutoShape 25">
            <a:extLst>
              <a:ext uri="{FF2B5EF4-FFF2-40B4-BE49-F238E27FC236}">
                <a16:creationId xmlns:a16="http://schemas.microsoft.com/office/drawing/2014/main" id="{B3370410-10D5-5874-BB35-9BAD1E0D15A6}"/>
              </a:ext>
            </a:extLst>
          </p:cNvPr>
          <p:cNvSpPr/>
          <p:nvPr/>
        </p:nvSpPr>
        <p:spPr>
          <a:xfrm>
            <a:off x="-1714916" y="2759126"/>
            <a:ext cx="22432" cy="201086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3" name="Group 26">
            <a:extLst>
              <a:ext uri="{FF2B5EF4-FFF2-40B4-BE49-F238E27FC236}">
                <a16:creationId xmlns:a16="http://schemas.microsoft.com/office/drawing/2014/main" id="{9A667D18-BFDC-9553-6F57-8CFAF1E75AE2}"/>
              </a:ext>
            </a:extLst>
          </p:cNvPr>
          <p:cNvGrpSpPr/>
          <p:nvPr/>
        </p:nvGrpSpPr>
        <p:grpSpPr>
          <a:xfrm>
            <a:off x="458128" y="4593773"/>
            <a:ext cx="1174102" cy="1013941"/>
            <a:chOff x="0" y="0"/>
            <a:chExt cx="309229" cy="267046"/>
          </a:xfrm>
        </p:grpSpPr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64C3BFCF-FE10-D63E-8D4F-9E2774C88D80}"/>
                </a:ext>
              </a:extLst>
            </p:cNvPr>
            <p:cNvSpPr/>
            <p:nvPr/>
          </p:nvSpPr>
          <p:spPr>
            <a:xfrm>
              <a:off x="0" y="0"/>
              <a:ext cx="309229" cy="267046"/>
            </a:xfrm>
            <a:custGeom>
              <a:avLst/>
              <a:gdLst/>
              <a:ahLst/>
              <a:cxnLst/>
              <a:rect l="l" t="t" r="r" b="b"/>
              <a:pathLst>
                <a:path w="309229" h="267046">
                  <a:moveTo>
                    <a:pt x="98909" y="0"/>
                  </a:moveTo>
                  <a:lnTo>
                    <a:pt x="210320" y="0"/>
                  </a:lnTo>
                  <a:cubicBezTo>
                    <a:pt x="264946" y="0"/>
                    <a:pt x="309229" y="44283"/>
                    <a:pt x="309229" y="98909"/>
                  </a:cubicBezTo>
                  <a:lnTo>
                    <a:pt x="309229" y="168138"/>
                  </a:lnTo>
                  <a:cubicBezTo>
                    <a:pt x="309229" y="194370"/>
                    <a:pt x="298808" y="219528"/>
                    <a:pt x="280259" y="238077"/>
                  </a:cubicBezTo>
                  <a:cubicBezTo>
                    <a:pt x="261710" y="256625"/>
                    <a:pt x="236552" y="267046"/>
                    <a:pt x="210320" y="267046"/>
                  </a:cubicBezTo>
                  <a:lnTo>
                    <a:pt x="98909" y="267046"/>
                  </a:lnTo>
                  <a:cubicBezTo>
                    <a:pt x="44283" y="267046"/>
                    <a:pt x="0" y="222763"/>
                    <a:pt x="0" y="168138"/>
                  </a:cubicBezTo>
                  <a:lnTo>
                    <a:pt x="0" y="98909"/>
                  </a:lnTo>
                  <a:cubicBezTo>
                    <a:pt x="0" y="44283"/>
                    <a:pt x="44283" y="0"/>
                    <a:pt x="98909" y="0"/>
                  </a:cubicBezTo>
                  <a:close/>
                </a:path>
              </a:pathLst>
            </a:custGeom>
            <a:solidFill>
              <a:srgbClr val="943636"/>
            </a:solidFill>
            <a:ln w="85725" cap="sq">
              <a:solidFill>
                <a:srgbClr val="94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28">
              <a:extLst>
                <a:ext uri="{FF2B5EF4-FFF2-40B4-BE49-F238E27FC236}">
                  <a16:creationId xmlns:a16="http://schemas.microsoft.com/office/drawing/2014/main" id="{09C31473-C688-0E4B-E826-606FCCB7FB65}"/>
                </a:ext>
              </a:extLst>
            </p:cNvPr>
            <p:cNvSpPr txBox="1"/>
            <p:nvPr/>
          </p:nvSpPr>
          <p:spPr>
            <a:xfrm>
              <a:off x="0" y="-38100"/>
              <a:ext cx="309229" cy="30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Vertical Slice</a:t>
              </a:r>
            </a:p>
          </p:txBody>
        </p:sp>
      </p:grpSp>
      <p:sp>
        <p:nvSpPr>
          <p:cNvPr id="46" name="AutoShape 29">
            <a:extLst>
              <a:ext uri="{FF2B5EF4-FFF2-40B4-BE49-F238E27FC236}">
                <a16:creationId xmlns:a16="http://schemas.microsoft.com/office/drawing/2014/main" id="{A6B49592-FCBC-AB0F-1075-1D4CAA0DEF0A}"/>
              </a:ext>
            </a:extLst>
          </p:cNvPr>
          <p:cNvSpPr/>
          <p:nvPr/>
        </p:nvSpPr>
        <p:spPr>
          <a:xfrm flipH="1">
            <a:off x="1045179" y="2759126"/>
            <a:ext cx="0" cy="183464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7" name="Group 30">
            <a:extLst>
              <a:ext uri="{FF2B5EF4-FFF2-40B4-BE49-F238E27FC236}">
                <a16:creationId xmlns:a16="http://schemas.microsoft.com/office/drawing/2014/main" id="{566E3E40-4569-CA8A-2967-92D501A91913}"/>
              </a:ext>
            </a:extLst>
          </p:cNvPr>
          <p:cNvGrpSpPr/>
          <p:nvPr/>
        </p:nvGrpSpPr>
        <p:grpSpPr>
          <a:xfrm>
            <a:off x="4777572" y="4593561"/>
            <a:ext cx="1409324" cy="1013941"/>
            <a:chOff x="0" y="0"/>
            <a:chExt cx="371180" cy="267046"/>
          </a:xfrm>
        </p:grpSpPr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FB81ADA8-390A-59CB-57AC-AFE725464997}"/>
                </a:ext>
              </a:extLst>
            </p:cNvPr>
            <p:cNvSpPr/>
            <p:nvPr/>
          </p:nvSpPr>
          <p:spPr>
            <a:xfrm>
              <a:off x="0" y="0"/>
              <a:ext cx="371180" cy="267046"/>
            </a:xfrm>
            <a:custGeom>
              <a:avLst/>
              <a:gdLst/>
              <a:ahLst/>
              <a:cxnLst/>
              <a:rect l="l" t="t" r="r" b="b"/>
              <a:pathLst>
                <a:path w="371180" h="267046">
                  <a:moveTo>
                    <a:pt x="82400" y="0"/>
                  </a:moveTo>
                  <a:lnTo>
                    <a:pt x="288780" y="0"/>
                  </a:lnTo>
                  <a:cubicBezTo>
                    <a:pt x="334288" y="0"/>
                    <a:pt x="371180" y="36892"/>
                    <a:pt x="371180" y="82400"/>
                  </a:cubicBezTo>
                  <a:lnTo>
                    <a:pt x="371180" y="184646"/>
                  </a:lnTo>
                  <a:cubicBezTo>
                    <a:pt x="371180" y="206500"/>
                    <a:pt x="362499" y="227459"/>
                    <a:pt x="347045" y="242912"/>
                  </a:cubicBezTo>
                  <a:cubicBezTo>
                    <a:pt x="331592" y="258365"/>
                    <a:pt x="310634" y="267046"/>
                    <a:pt x="288780" y="267046"/>
                  </a:cubicBezTo>
                  <a:lnTo>
                    <a:pt x="82400" y="267046"/>
                  </a:lnTo>
                  <a:cubicBezTo>
                    <a:pt x="36892" y="267046"/>
                    <a:pt x="0" y="230154"/>
                    <a:pt x="0" y="184646"/>
                  </a:cubicBezTo>
                  <a:lnTo>
                    <a:pt x="0" y="82400"/>
                  </a:lnTo>
                  <a:cubicBezTo>
                    <a:pt x="0" y="60546"/>
                    <a:pt x="8681" y="39588"/>
                    <a:pt x="24135" y="24135"/>
                  </a:cubicBezTo>
                  <a:cubicBezTo>
                    <a:pt x="39588" y="8681"/>
                    <a:pt x="60546" y="0"/>
                    <a:pt x="82400" y="0"/>
                  </a:cubicBezTo>
                  <a:close/>
                </a:path>
              </a:pathLst>
            </a:custGeom>
            <a:solidFill>
              <a:srgbClr val="943636"/>
            </a:solidFill>
            <a:ln w="85725" cap="sq">
              <a:solidFill>
                <a:srgbClr val="94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32">
              <a:extLst>
                <a:ext uri="{FF2B5EF4-FFF2-40B4-BE49-F238E27FC236}">
                  <a16:creationId xmlns:a16="http://schemas.microsoft.com/office/drawing/2014/main" id="{7077DD92-F9EB-CA53-3D1E-4572ECEF36B1}"/>
                </a:ext>
              </a:extLst>
            </p:cNvPr>
            <p:cNvSpPr txBox="1"/>
            <p:nvPr/>
          </p:nvSpPr>
          <p:spPr>
            <a:xfrm>
              <a:off x="0" y="-38100"/>
              <a:ext cx="371180" cy="30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Feature Complete</a:t>
              </a:r>
            </a:p>
          </p:txBody>
        </p:sp>
      </p:grpSp>
      <p:grpSp>
        <p:nvGrpSpPr>
          <p:cNvPr id="50" name="Group 33">
            <a:extLst>
              <a:ext uri="{FF2B5EF4-FFF2-40B4-BE49-F238E27FC236}">
                <a16:creationId xmlns:a16="http://schemas.microsoft.com/office/drawing/2014/main" id="{55EF2B98-9C04-A7A2-8790-CE44BFE58201}"/>
              </a:ext>
            </a:extLst>
          </p:cNvPr>
          <p:cNvGrpSpPr/>
          <p:nvPr/>
        </p:nvGrpSpPr>
        <p:grpSpPr>
          <a:xfrm>
            <a:off x="6651760" y="4593561"/>
            <a:ext cx="1409324" cy="1013941"/>
            <a:chOff x="0" y="0"/>
            <a:chExt cx="371180" cy="267046"/>
          </a:xfrm>
        </p:grpSpPr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331D9628-10E6-1C54-D12C-C8470FB88289}"/>
                </a:ext>
              </a:extLst>
            </p:cNvPr>
            <p:cNvSpPr/>
            <p:nvPr/>
          </p:nvSpPr>
          <p:spPr>
            <a:xfrm>
              <a:off x="0" y="0"/>
              <a:ext cx="371180" cy="267046"/>
            </a:xfrm>
            <a:custGeom>
              <a:avLst/>
              <a:gdLst/>
              <a:ahLst/>
              <a:cxnLst/>
              <a:rect l="l" t="t" r="r" b="b"/>
              <a:pathLst>
                <a:path w="371180" h="267046">
                  <a:moveTo>
                    <a:pt x="82400" y="0"/>
                  </a:moveTo>
                  <a:lnTo>
                    <a:pt x="288780" y="0"/>
                  </a:lnTo>
                  <a:cubicBezTo>
                    <a:pt x="334288" y="0"/>
                    <a:pt x="371180" y="36892"/>
                    <a:pt x="371180" y="82400"/>
                  </a:cubicBezTo>
                  <a:lnTo>
                    <a:pt x="371180" y="184646"/>
                  </a:lnTo>
                  <a:cubicBezTo>
                    <a:pt x="371180" y="206500"/>
                    <a:pt x="362499" y="227459"/>
                    <a:pt x="347045" y="242912"/>
                  </a:cubicBezTo>
                  <a:cubicBezTo>
                    <a:pt x="331592" y="258365"/>
                    <a:pt x="310634" y="267046"/>
                    <a:pt x="288780" y="267046"/>
                  </a:cubicBezTo>
                  <a:lnTo>
                    <a:pt x="82400" y="267046"/>
                  </a:lnTo>
                  <a:cubicBezTo>
                    <a:pt x="36892" y="267046"/>
                    <a:pt x="0" y="230154"/>
                    <a:pt x="0" y="184646"/>
                  </a:cubicBezTo>
                  <a:lnTo>
                    <a:pt x="0" y="82400"/>
                  </a:lnTo>
                  <a:cubicBezTo>
                    <a:pt x="0" y="60546"/>
                    <a:pt x="8681" y="39588"/>
                    <a:pt x="24135" y="24135"/>
                  </a:cubicBezTo>
                  <a:cubicBezTo>
                    <a:pt x="39588" y="8681"/>
                    <a:pt x="60546" y="0"/>
                    <a:pt x="82400" y="0"/>
                  </a:cubicBezTo>
                  <a:close/>
                </a:path>
              </a:pathLst>
            </a:custGeom>
            <a:solidFill>
              <a:srgbClr val="943636"/>
            </a:solidFill>
            <a:ln w="85725" cap="sq">
              <a:solidFill>
                <a:srgbClr val="94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C2ED08CB-032C-E627-D2D2-4ED7244E6F43}"/>
                </a:ext>
              </a:extLst>
            </p:cNvPr>
            <p:cNvSpPr txBox="1"/>
            <p:nvPr/>
          </p:nvSpPr>
          <p:spPr>
            <a:xfrm>
              <a:off x="0" y="-38100"/>
              <a:ext cx="371180" cy="30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Content Complete</a:t>
              </a:r>
            </a:p>
          </p:txBody>
        </p:sp>
      </p:grpSp>
      <p:sp>
        <p:nvSpPr>
          <p:cNvPr id="53" name="AutoShape 36">
            <a:extLst>
              <a:ext uri="{FF2B5EF4-FFF2-40B4-BE49-F238E27FC236}">
                <a16:creationId xmlns:a16="http://schemas.microsoft.com/office/drawing/2014/main" id="{62FB3316-7D65-9B22-1CA2-73A0406F572E}"/>
              </a:ext>
            </a:extLst>
          </p:cNvPr>
          <p:cNvSpPr/>
          <p:nvPr/>
        </p:nvSpPr>
        <p:spPr>
          <a:xfrm>
            <a:off x="5482234" y="2758914"/>
            <a:ext cx="0" cy="183464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AutoShape 37">
            <a:extLst>
              <a:ext uri="{FF2B5EF4-FFF2-40B4-BE49-F238E27FC236}">
                <a16:creationId xmlns:a16="http://schemas.microsoft.com/office/drawing/2014/main" id="{D920405D-2C98-0B62-55BF-426BE3602162}"/>
              </a:ext>
            </a:extLst>
          </p:cNvPr>
          <p:cNvSpPr/>
          <p:nvPr/>
        </p:nvSpPr>
        <p:spPr>
          <a:xfrm flipH="1">
            <a:off x="7356422" y="2759126"/>
            <a:ext cx="0" cy="183443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TextBox 38">
            <a:extLst>
              <a:ext uri="{FF2B5EF4-FFF2-40B4-BE49-F238E27FC236}">
                <a16:creationId xmlns:a16="http://schemas.microsoft.com/office/drawing/2014/main" id="{4FE467B7-B207-004A-CC9A-24B393A5903F}"/>
              </a:ext>
            </a:extLst>
          </p:cNvPr>
          <p:cNvSpPr txBox="1"/>
          <p:nvPr/>
        </p:nvSpPr>
        <p:spPr>
          <a:xfrm>
            <a:off x="-4543411" y="3341526"/>
            <a:ext cx="740866" cy="32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1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Year</a:t>
            </a:r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id="{7A148DEE-1C91-E9E8-AEA7-3752FC8C47A9}"/>
              </a:ext>
            </a:extLst>
          </p:cNvPr>
          <p:cNvSpPr txBox="1"/>
          <p:nvPr/>
        </p:nvSpPr>
        <p:spPr>
          <a:xfrm>
            <a:off x="-657378" y="3341526"/>
            <a:ext cx="1116360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6 Months</a:t>
            </a:r>
          </a:p>
        </p:txBody>
      </p:sp>
      <p:sp>
        <p:nvSpPr>
          <p:cNvPr id="57" name="TextBox 40">
            <a:extLst>
              <a:ext uri="{FF2B5EF4-FFF2-40B4-BE49-F238E27FC236}">
                <a16:creationId xmlns:a16="http://schemas.microsoft.com/office/drawing/2014/main" id="{17FAC784-06D1-BF8C-A6AB-7F8647C36423}"/>
              </a:ext>
            </a:extLst>
          </p:cNvPr>
          <p:cNvSpPr txBox="1"/>
          <p:nvPr/>
        </p:nvSpPr>
        <p:spPr>
          <a:xfrm>
            <a:off x="2792678" y="3341526"/>
            <a:ext cx="74086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1 Year</a:t>
            </a:r>
          </a:p>
        </p:txBody>
      </p:sp>
      <p:sp>
        <p:nvSpPr>
          <p:cNvPr id="58" name="TextBox 41">
            <a:extLst>
              <a:ext uri="{FF2B5EF4-FFF2-40B4-BE49-F238E27FC236}">
                <a16:creationId xmlns:a16="http://schemas.microsoft.com/office/drawing/2014/main" id="{2C2BB86F-DED5-DF85-3873-F1EB51AFD84F}"/>
              </a:ext>
            </a:extLst>
          </p:cNvPr>
          <p:cNvSpPr txBox="1"/>
          <p:nvPr/>
        </p:nvSpPr>
        <p:spPr>
          <a:xfrm>
            <a:off x="5861148" y="3341526"/>
            <a:ext cx="1116360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4 Months</a:t>
            </a: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195B09CF-71C8-97F6-1DA7-C9A25FA01612}"/>
              </a:ext>
            </a:extLst>
          </p:cNvPr>
          <p:cNvSpPr txBox="1"/>
          <p:nvPr/>
        </p:nvSpPr>
        <p:spPr>
          <a:xfrm>
            <a:off x="7502904" y="3341526"/>
            <a:ext cx="1116360" cy="32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2 </a:t>
            </a:r>
            <a:r>
              <a:rPr lang="en-US" sz="1999" dirty="0">
                <a:solidFill>
                  <a:srgbClr val="FFFFFF"/>
                </a:solidFill>
                <a:latin typeface="Aeonik" panose="02010503030300000000" pitchFamily="50" charset="0"/>
                <a:ea typeface="Open Sans 1"/>
                <a:cs typeface="Open Sans 1"/>
                <a:sym typeface="Open Sans 1"/>
              </a:rPr>
              <a:t>Months</a:t>
            </a:r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F9CB092A-AB0C-20A2-93A2-3EC6EE85C24E}"/>
              </a:ext>
            </a:extLst>
          </p:cNvPr>
          <p:cNvGrpSpPr/>
          <p:nvPr/>
        </p:nvGrpSpPr>
        <p:grpSpPr>
          <a:xfrm>
            <a:off x="8086194" y="1253180"/>
            <a:ext cx="1414413" cy="1397528"/>
            <a:chOff x="0" y="0"/>
            <a:chExt cx="842721" cy="832661"/>
          </a:xfrm>
          <a:effectLst>
            <a:outerShdw blurRad="50800" dist="50800" dir="5400000" algn="ctr" rotWithShape="0">
              <a:srgbClr val="C00000"/>
            </a:outerShdw>
          </a:effectLst>
        </p:grpSpPr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A63931A3-114C-174C-6B04-784ED619EBFF}"/>
                </a:ext>
              </a:extLst>
            </p:cNvPr>
            <p:cNvSpPr/>
            <p:nvPr/>
          </p:nvSpPr>
          <p:spPr>
            <a:xfrm>
              <a:off x="0" y="0"/>
              <a:ext cx="842721" cy="832661"/>
            </a:xfrm>
            <a:custGeom>
              <a:avLst/>
              <a:gdLst/>
              <a:ahLst/>
              <a:cxnLst/>
              <a:rect l="l" t="t" r="r" b="b"/>
              <a:pathLst>
                <a:path w="842721" h="832661">
                  <a:moveTo>
                    <a:pt x="421361" y="832661"/>
                  </a:moveTo>
                  <a:lnTo>
                    <a:pt x="842721" y="0"/>
                  </a:lnTo>
                  <a:lnTo>
                    <a:pt x="0" y="0"/>
                  </a:lnTo>
                  <a:lnTo>
                    <a:pt x="421361" y="832661"/>
                  </a:lnTo>
                  <a:close/>
                </a:path>
              </a:pathLst>
            </a:custGeom>
            <a:solidFill>
              <a:srgbClr val="94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46">
              <a:extLst>
                <a:ext uri="{FF2B5EF4-FFF2-40B4-BE49-F238E27FC236}">
                  <a16:creationId xmlns:a16="http://schemas.microsoft.com/office/drawing/2014/main" id="{C4B05900-DD0F-FF96-5961-F04CAED51D52}"/>
                </a:ext>
              </a:extLst>
            </p:cNvPr>
            <p:cNvSpPr txBox="1"/>
            <p:nvPr/>
          </p:nvSpPr>
          <p:spPr>
            <a:xfrm>
              <a:off x="131675" y="21376"/>
              <a:ext cx="579371" cy="42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Launch</a:t>
              </a:r>
            </a:p>
          </p:txBody>
        </p:sp>
      </p:grpSp>
      <p:grpSp>
        <p:nvGrpSpPr>
          <p:cNvPr id="63" name="Group 48">
            <a:extLst>
              <a:ext uri="{FF2B5EF4-FFF2-40B4-BE49-F238E27FC236}">
                <a16:creationId xmlns:a16="http://schemas.microsoft.com/office/drawing/2014/main" id="{726F1424-DB96-58B8-7D9C-0D2B6BA016F8}"/>
              </a:ext>
            </a:extLst>
          </p:cNvPr>
          <p:cNvGrpSpPr/>
          <p:nvPr/>
        </p:nvGrpSpPr>
        <p:grpSpPr>
          <a:xfrm>
            <a:off x="-1882798" y="1253180"/>
            <a:ext cx="1225420" cy="1397528"/>
            <a:chOff x="0" y="0"/>
            <a:chExt cx="812800" cy="926957"/>
          </a:xfrm>
          <a:effectLst>
            <a:outerShdw blurRad="50800" dist="50800" dir="5400000" algn="ctr" rotWithShape="0">
              <a:schemeClr val="tx1"/>
            </a:outerShdw>
          </a:effectLst>
        </p:grpSpPr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5F057147-7630-0709-D810-B81B2B8AB86E}"/>
                </a:ext>
              </a:extLst>
            </p:cNvPr>
            <p:cNvSpPr/>
            <p:nvPr/>
          </p:nvSpPr>
          <p:spPr>
            <a:xfrm>
              <a:off x="0" y="0"/>
              <a:ext cx="812800" cy="926957"/>
            </a:xfrm>
            <a:custGeom>
              <a:avLst/>
              <a:gdLst/>
              <a:ahLst/>
              <a:cxnLst/>
              <a:rect l="l" t="t" r="r" b="b"/>
              <a:pathLst>
                <a:path w="812800" h="926957">
                  <a:moveTo>
                    <a:pt x="406400" y="926957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926957"/>
                  </a:lnTo>
                  <a:close/>
                </a:path>
              </a:pathLst>
            </a:custGeom>
            <a:solidFill>
              <a:srgbClr val="94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50">
              <a:extLst>
                <a:ext uri="{FF2B5EF4-FFF2-40B4-BE49-F238E27FC236}">
                  <a16:creationId xmlns:a16="http://schemas.microsoft.com/office/drawing/2014/main" id="{DF0F6761-8C34-B4DE-4755-C71F1EA0FCE9}"/>
                </a:ext>
              </a:extLst>
            </p:cNvPr>
            <p:cNvSpPr txBox="1"/>
            <p:nvPr/>
          </p:nvSpPr>
          <p:spPr>
            <a:xfrm>
              <a:off x="127000" y="28111"/>
              <a:ext cx="558800" cy="468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eonik" panose="02010503030300000000" pitchFamily="50" charset="0"/>
                  <a:ea typeface="Open Sans 1"/>
                  <a:cs typeface="Open Sans 1"/>
                  <a:sym typeface="Open Sans 1"/>
                </a:rPr>
                <a:t>NOW</a:t>
              </a:r>
            </a:p>
          </p:txBody>
        </p:sp>
      </p:grp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ED2F324-292D-CC27-4C5F-19480A099705}"/>
              </a:ext>
            </a:extLst>
          </p:cNvPr>
          <p:cNvSpPr/>
          <p:nvPr/>
        </p:nvSpPr>
        <p:spPr>
          <a:xfrm>
            <a:off x="-5945855" y="1238351"/>
            <a:ext cx="5742329" cy="1653793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26527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79817"/>
              <a:gd name="connsiteY0" fmla="*/ 15240 h 1426527"/>
              <a:gd name="connsiteX1" fmla="*/ 4587240 w 4679817"/>
              <a:gd name="connsiteY1" fmla="*/ 0 h 1426527"/>
              <a:gd name="connsiteX2" fmla="*/ 4679817 w 4679817"/>
              <a:gd name="connsiteY2" fmla="*/ 1426527 h 1426527"/>
              <a:gd name="connsiteX3" fmla="*/ 9547 w 4679817"/>
              <a:gd name="connsiteY3" fmla="*/ 1426526 h 1426527"/>
              <a:gd name="connsiteX4" fmla="*/ 0 w 4679817"/>
              <a:gd name="connsiteY4" fmla="*/ 15240 h 1426527"/>
              <a:gd name="connsiteX0" fmla="*/ 0 w 4689364"/>
              <a:gd name="connsiteY0" fmla="*/ 151883 h 1426527"/>
              <a:gd name="connsiteX1" fmla="*/ 4596787 w 4689364"/>
              <a:gd name="connsiteY1" fmla="*/ 0 h 1426527"/>
              <a:gd name="connsiteX2" fmla="*/ 4689364 w 4689364"/>
              <a:gd name="connsiteY2" fmla="*/ 1426527 h 1426527"/>
              <a:gd name="connsiteX3" fmla="*/ 19094 w 4689364"/>
              <a:gd name="connsiteY3" fmla="*/ 1426526 h 1426527"/>
              <a:gd name="connsiteX4" fmla="*/ 0 w 4689364"/>
              <a:gd name="connsiteY4" fmla="*/ 151883 h 1426527"/>
              <a:gd name="connsiteX0" fmla="*/ 0 w 4689364"/>
              <a:gd name="connsiteY0" fmla="*/ 76729 h 1426527"/>
              <a:gd name="connsiteX1" fmla="*/ 4596787 w 4689364"/>
              <a:gd name="connsiteY1" fmla="*/ 0 h 1426527"/>
              <a:gd name="connsiteX2" fmla="*/ 4689364 w 4689364"/>
              <a:gd name="connsiteY2" fmla="*/ 1426527 h 1426527"/>
              <a:gd name="connsiteX3" fmla="*/ 19094 w 4689364"/>
              <a:gd name="connsiteY3" fmla="*/ 1426526 h 1426527"/>
              <a:gd name="connsiteX4" fmla="*/ 0 w 4689364"/>
              <a:gd name="connsiteY4" fmla="*/ 76729 h 1426527"/>
              <a:gd name="connsiteX0" fmla="*/ 0 w 5395838"/>
              <a:gd name="connsiteY0" fmla="*/ 76729 h 1426526"/>
              <a:gd name="connsiteX1" fmla="*/ 4596787 w 5395838"/>
              <a:gd name="connsiteY1" fmla="*/ 0 h 1426526"/>
              <a:gd name="connsiteX2" fmla="*/ 5395838 w 5395838"/>
              <a:gd name="connsiteY2" fmla="*/ 1420246 h 1426526"/>
              <a:gd name="connsiteX3" fmla="*/ 19094 w 5395838"/>
              <a:gd name="connsiteY3" fmla="*/ 1426526 h 1426526"/>
              <a:gd name="connsiteX4" fmla="*/ 0 w 5395838"/>
              <a:gd name="connsiteY4" fmla="*/ 76729 h 142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838" h="1426526">
                <a:moveTo>
                  <a:pt x="0" y="76729"/>
                </a:moveTo>
                <a:lnTo>
                  <a:pt x="4596787" y="0"/>
                </a:lnTo>
                <a:lnTo>
                  <a:pt x="5395838" y="1420246"/>
                </a:lnTo>
                <a:lnTo>
                  <a:pt x="19094" y="1426526"/>
                </a:lnTo>
                <a:cubicBezTo>
                  <a:pt x="15912" y="760242"/>
                  <a:pt x="3182" y="743013"/>
                  <a:pt x="0" y="76729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A8A89-0D1E-60C4-70E6-D1DCBFA29BFC}"/>
              </a:ext>
            </a:extLst>
          </p:cNvPr>
          <p:cNvSpPr txBox="1"/>
          <p:nvPr/>
        </p:nvSpPr>
        <p:spPr>
          <a:xfrm>
            <a:off x="-3907093" y="1542480"/>
            <a:ext cx="308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Total Asking Budget: $ 350.000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6048A-0BCB-E97D-3C33-B3C71BF78F14}"/>
              </a:ext>
            </a:extLst>
          </p:cNvPr>
          <p:cNvSpPr txBox="1"/>
          <p:nvPr/>
        </p:nvSpPr>
        <p:spPr>
          <a:xfrm>
            <a:off x="-3907093" y="1986064"/>
            <a:ext cx="308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Target Price: $16.99 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Break-even: 295k units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2501655-3E39-D8E2-6587-1FC23264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70250" y="5458296"/>
            <a:ext cx="21938049" cy="209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Budget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06E9A0C-C0C8-992A-92CF-8BEB9D2C190F}"/>
              </a:ext>
            </a:extLst>
          </p:cNvPr>
          <p:cNvSpPr/>
          <p:nvPr/>
        </p:nvSpPr>
        <p:spPr>
          <a:xfrm>
            <a:off x="-1845384" y="1238351"/>
            <a:ext cx="5742329" cy="1653793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26527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79817"/>
              <a:gd name="connsiteY0" fmla="*/ 15240 h 1426527"/>
              <a:gd name="connsiteX1" fmla="*/ 4587240 w 4679817"/>
              <a:gd name="connsiteY1" fmla="*/ 0 h 1426527"/>
              <a:gd name="connsiteX2" fmla="*/ 4679817 w 4679817"/>
              <a:gd name="connsiteY2" fmla="*/ 1426527 h 1426527"/>
              <a:gd name="connsiteX3" fmla="*/ 9547 w 4679817"/>
              <a:gd name="connsiteY3" fmla="*/ 1426526 h 1426527"/>
              <a:gd name="connsiteX4" fmla="*/ 0 w 4679817"/>
              <a:gd name="connsiteY4" fmla="*/ 15240 h 1426527"/>
              <a:gd name="connsiteX0" fmla="*/ 0 w 4689364"/>
              <a:gd name="connsiteY0" fmla="*/ 151883 h 1426527"/>
              <a:gd name="connsiteX1" fmla="*/ 4596787 w 4689364"/>
              <a:gd name="connsiteY1" fmla="*/ 0 h 1426527"/>
              <a:gd name="connsiteX2" fmla="*/ 4689364 w 4689364"/>
              <a:gd name="connsiteY2" fmla="*/ 1426527 h 1426527"/>
              <a:gd name="connsiteX3" fmla="*/ 19094 w 4689364"/>
              <a:gd name="connsiteY3" fmla="*/ 1426526 h 1426527"/>
              <a:gd name="connsiteX4" fmla="*/ 0 w 4689364"/>
              <a:gd name="connsiteY4" fmla="*/ 151883 h 1426527"/>
              <a:gd name="connsiteX0" fmla="*/ 0 w 4689364"/>
              <a:gd name="connsiteY0" fmla="*/ 76729 h 1426527"/>
              <a:gd name="connsiteX1" fmla="*/ 4596787 w 4689364"/>
              <a:gd name="connsiteY1" fmla="*/ 0 h 1426527"/>
              <a:gd name="connsiteX2" fmla="*/ 4689364 w 4689364"/>
              <a:gd name="connsiteY2" fmla="*/ 1426527 h 1426527"/>
              <a:gd name="connsiteX3" fmla="*/ 19094 w 4689364"/>
              <a:gd name="connsiteY3" fmla="*/ 1426526 h 1426527"/>
              <a:gd name="connsiteX4" fmla="*/ 0 w 4689364"/>
              <a:gd name="connsiteY4" fmla="*/ 76729 h 1426527"/>
              <a:gd name="connsiteX0" fmla="*/ 0 w 5395838"/>
              <a:gd name="connsiteY0" fmla="*/ 76729 h 1426526"/>
              <a:gd name="connsiteX1" fmla="*/ 4596787 w 5395838"/>
              <a:gd name="connsiteY1" fmla="*/ 0 h 1426526"/>
              <a:gd name="connsiteX2" fmla="*/ 5395838 w 5395838"/>
              <a:gd name="connsiteY2" fmla="*/ 1420246 h 1426526"/>
              <a:gd name="connsiteX3" fmla="*/ 19094 w 5395838"/>
              <a:gd name="connsiteY3" fmla="*/ 1426526 h 1426526"/>
              <a:gd name="connsiteX4" fmla="*/ 0 w 5395838"/>
              <a:gd name="connsiteY4" fmla="*/ 76729 h 142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838" h="1426526">
                <a:moveTo>
                  <a:pt x="0" y="76729"/>
                </a:moveTo>
                <a:lnTo>
                  <a:pt x="4596787" y="0"/>
                </a:lnTo>
                <a:lnTo>
                  <a:pt x="5395838" y="1420246"/>
                </a:lnTo>
                <a:lnTo>
                  <a:pt x="19094" y="1426526"/>
                </a:lnTo>
                <a:cubicBezTo>
                  <a:pt x="15912" y="760242"/>
                  <a:pt x="3182" y="743013"/>
                  <a:pt x="0" y="76729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AFAFC-ABC7-7A46-C19E-D3DB339C6A33}"/>
              </a:ext>
            </a:extLst>
          </p:cNvPr>
          <p:cNvSpPr txBox="1"/>
          <p:nvPr/>
        </p:nvSpPr>
        <p:spPr>
          <a:xfrm>
            <a:off x="193378" y="1542480"/>
            <a:ext cx="308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Total Asking Budget: $ 350.000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81D5C-C13E-D9BE-EF67-19748AE0DCCB}"/>
              </a:ext>
            </a:extLst>
          </p:cNvPr>
          <p:cNvSpPr txBox="1"/>
          <p:nvPr/>
        </p:nvSpPr>
        <p:spPr>
          <a:xfrm>
            <a:off x="193378" y="1986064"/>
            <a:ext cx="308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Target Price: $16.99 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Break-even: ~30k units</a:t>
            </a:r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CCCCAD6-F079-4B91-3053-CC869FBEC625}"/>
              </a:ext>
            </a:extLst>
          </p:cNvPr>
          <p:cNvSpPr/>
          <p:nvPr/>
        </p:nvSpPr>
        <p:spPr>
          <a:xfrm rot="16200000">
            <a:off x="5241191" y="9228301"/>
            <a:ext cx="9116308" cy="4726168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8911" h="2014091">
                <a:moveTo>
                  <a:pt x="0" y="15240"/>
                </a:moveTo>
                <a:lnTo>
                  <a:pt x="4587240" y="0"/>
                </a:lnTo>
                <a:lnTo>
                  <a:pt x="4698911" y="1925274"/>
                </a:lnTo>
                <a:lnTo>
                  <a:pt x="9547" y="2014091"/>
                </a:lnTo>
                <a:cubicBezTo>
                  <a:pt x="6365" y="1347807"/>
                  <a:pt x="3182" y="681524"/>
                  <a:pt x="0" y="15240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64224AE5-5927-2034-514E-AE63D7BB6F61}"/>
              </a:ext>
            </a:extLst>
          </p:cNvPr>
          <p:cNvSpPr/>
          <p:nvPr/>
        </p:nvSpPr>
        <p:spPr>
          <a:xfrm>
            <a:off x="7341868" y="-2935290"/>
            <a:ext cx="4566914" cy="1495026"/>
          </a:xfrm>
          <a:custGeom>
            <a:avLst/>
            <a:gdLst/>
            <a:ahLst/>
            <a:cxnLst/>
            <a:rect l="l" t="t" r="r" b="b"/>
            <a:pathLst>
              <a:path w="6089220" h="1993368">
                <a:moveTo>
                  <a:pt x="0" y="0"/>
                </a:moveTo>
                <a:lnTo>
                  <a:pt x="6089220" y="0"/>
                </a:lnTo>
                <a:lnTo>
                  <a:pt x="6089220" y="1993368"/>
                </a:lnTo>
                <a:lnTo>
                  <a:pt x="0" y="199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683" t="-33720" r="-34359" b="-1806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CB8ED3-A3C3-DCC7-FEEA-951E4034FE2F}"/>
              </a:ext>
            </a:extLst>
          </p:cNvPr>
          <p:cNvSpPr txBox="1"/>
          <p:nvPr/>
        </p:nvSpPr>
        <p:spPr>
          <a:xfrm>
            <a:off x="7578474" y="9913760"/>
            <a:ext cx="308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Budget: 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$350.000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97A263-0856-78BF-D478-0FD629276009}"/>
              </a:ext>
            </a:extLst>
          </p:cNvPr>
          <p:cNvSpPr txBox="1"/>
          <p:nvPr/>
        </p:nvSpPr>
        <p:spPr>
          <a:xfrm>
            <a:off x="7578473" y="10328844"/>
            <a:ext cx="439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Genres: 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Co-op / Puzzle / Thriller / Escape Room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BEE3B8-492B-07FD-18B7-9A8F96E02CED}"/>
              </a:ext>
            </a:extLst>
          </p:cNvPr>
          <p:cNvSpPr txBox="1"/>
          <p:nvPr/>
        </p:nvSpPr>
        <p:spPr>
          <a:xfrm>
            <a:off x="7578474" y="10771115"/>
            <a:ext cx="41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Release Date: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Q2</a:t>
            </a:r>
            <a:r>
              <a:rPr lang="en-US" dirty="0">
                <a:solidFill>
                  <a:srgbClr val="FDFCFC"/>
                </a:solidFill>
                <a:latin typeface="Aeonik" panose="02010503030300000000" pitchFamily="50" charset="0"/>
              </a:rPr>
              <a:t>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2027</a:t>
            </a:r>
            <a:endParaRPr lang="en-US" sz="1400" b="1" dirty="0">
              <a:solidFill>
                <a:srgbClr val="FDFCFC"/>
              </a:solidFill>
              <a:latin typeface="Aeonik" panose="020105030303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6D322-1739-1014-BDEC-B73D6B6AE9B8}"/>
              </a:ext>
            </a:extLst>
          </p:cNvPr>
          <p:cNvSpPr txBox="1"/>
          <p:nvPr/>
        </p:nvSpPr>
        <p:spPr>
          <a:xfrm>
            <a:off x="7578474" y="11186666"/>
            <a:ext cx="41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Platforms: 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PC   /  </a:t>
            </a:r>
            <a:r>
              <a:rPr lang="en-US" sz="1400" dirty="0" err="1">
                <a:solidFill>
                  <a:srgbClr val="FDFCFC"/>
                </a:solidFill>
                <a:latin typeface="Aeonik" panose="02010503030300000000" pitchFamily="50" charset="0"/>
              </a:rPr>
              <a:t>SteamDeck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™  / </a:t>
            </a:r>
            <a:r>
              <a:rPr lang="en-US" sz="1400" dirty="0" err="1">
                <a:solidFill>
                  <a:srgbClr val="FDFCFC"/>
                </a:solidFill>
                <a:latin typeface="Aeonik" panose="02010503030300000000" pitchFamily="50" charset="0"/>
              </a:rPr>
              <a:t>SteamVR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™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4BF8D206-657C-60E6-7A85-985A21ECA7D4}"/>
              </a:ext>
            </a:extLst>
          </p:cNvPr>
          <p:cNvSpPr/>
          <p:nvPr/>
        </p:nvSpPr>
        <p:spPr>
          <a:xfrm>
            <a:off x="8382703" y="11946431"/>
            <a:ext cx="799060" cy="643261"/>
          </a:xfrm>
          <a:custGeom>
            <a:avLst/>
            <a:gdLst/>
            <a:ahLst/>
            <a:cxnLst/>
            <a:rect l="l" t="t" r="r" b="b"/>
            <a:pathLst>
              <a:path w="1908837" h="1536656">
                <a:moveTo>
                  <a:pt x="0" y="0"/>
                </a:moveTo>
                <a:lnTo>
                  <a:pt x="1908837" y="0"/>
                </a:lnTo>
                <a:lnTo>
                  <a:pt x="1908837" y="1536656"/>
                </a:lnTo>
                <a:lnTo>
                  <a:pt x="0" y="1536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5DF3AB0-DA13-82F2-B41C-FC0A8EEF322F}"/>
              </a:ext>
            </a:extLst>
          </p:cNvPr>
          <p:cNvSpPr/>
          <p:nvPr/>
        </p:nvSpPr>
        <p:spPr>
          <a:xfrm>
            <a:off x="9747114" y="12162603"/>
            <a:ext cx="1089533" cy="292812"/>
          </a:xfrm>
          <a:custGeom>
            <a:avLst/>
            <a:gdLst/>
            <a:ahLst/>
            <a:cxnLst/>
            <a:rect l="l" t="t" r="r" b="b"/>
            <a:pathLst>
              <a:path w="2078804" h="558679">
                <a:moveTo>
                  <a:pt x="0" y="0"/>
                </a:moveTo>
                <a:lnTo>
                  <a:pt x="2078804" y="0"/>
                </a:lnTo>
                <a:lnTo>
                  <a:pt x="2078804" y="558679"/>
                </a:lnTo>
                <a:lnTo>
                  <a:pt x="0" y="558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5A11D-E673-4716-35A6-F6AB6A4C2BA1}"/>
              </a:ext>
            </a:extLst>
          </p:cNvPr>
          <p:cNvSpPr txBox="1"/>
          <p:nvPr/>
        </p:nvSpPr>
        <p:spPr>
          <a:xfrm>
            <a:off x="7548903" y="12935593"/>
            <a:ext cx="308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DFCFC"/>
                </a:solidFill>
                <a:latin typeface="Aeonik" panose="02010503030300000000" pitchFamily="50" charset="0"/>
              </a:rPr>
              <a:t>Aditional</a:t>
            </a:r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 Content: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E4DA9-E2D0-448D-2DF0-961DA3FFE2BF}"/>
              </a:ext>
            </a:extLst>
          </p:cNvPr>
          <p:cNvSpPr txBox="1"/>
          <p:nvPr/>
        </p:nvSpPr>
        <p:spPr>
          <a:xfrm>
            <a:off x="7578473" y="13355706"/>
            <a:ext cx="6146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Official Website </a:t>
            </a:r>
            <a:r>
              <a:rPr lang="en-US" sz="1400" b="1" dirty="0">
                <a:solidFill>
                  <a:srgbClr val="FDFCFC"/>
                </a:solidFill>
                <a:latin typeface="Aeonik Light" panose="02010503030300000000" pitchFamily="50" charset="0"/>
              </a:rPr>
              <a:t>(build available)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GDD</a:t>
            </a:r>
          </a:p>
          <a:p>
            <a:r>
              <a:rPr lang="en-US" sz="1400" dirty="0" err="1">
                <a:solidFill>
                  <a:srgbClr val="FDFCFC"/>
                </a:solidFill>
                <a:latin typeface="Aeonik" panose="02010503030300000000" pitchFamily="50" charset="0"/>
              </a:rPr>
              <a:t>OneSheet</a:t>
            </a:r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</p:txBody>
      </p:sp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BFD702F5-BBB8-6D48-2B77-A227663E08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221826"/>
              </p:ext>
            </p:extLst>
          </p:nvPr>
        </p:nvGraphicFramePr>
        <p:xfrm>
          <a:off x="4034429" y="38562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01697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Summary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D4DD25F-7921-3AE2-9A38-D73D04F88CA8}"/>
              </a:ext>
            </a:extLst>
          </p:cNvPr>
          <p:cNvSpPr/>
          <p:nvPr/>
        </p:nvSpPr>
        <p:spPr>
          <a:xfrm rot="16200000">
            <a:off x="5241191" y="1676908"/>
            <a:ext cx="9116308" cy="4726168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8911" h="2014091">
                <a:moveTo>
                  <a:pt x="0" y="15240"/>
                </a:moveTo>
                <a:lnTo>
                  <a:pt x="4587240" y="0"/>
                </a:lnTo>
                <a:lnTo>
                  <a:pt x="4698911" y="1925274"/>
                </a:lnTo>
                <a:lnTo>
                  <a:pt x="9547" y="2014091"/>
                </a:lnTo>
                <a:cubicBezTo>
                  <a:pt x="6365" y="1347807"/>
                  <a:pt x="3182" y="681524"/>
                  <a:pt x="0" y="15240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A4E02880-F665-D8EA-6D72-2CBE78B478B5}"/>
              </a:ext>
            </a:extLst>
          </p:cNvPr>
          <p:cNvSpPr/>
          <p:nvPr/>
        </p:nvSpPr>
        <p:spPr>
          <a:xfrm>
            <a:off x="7341868" y="438129"/>
            <a:ext cx="4566914" cy="1495026"/>
          </a:xfrm>
          <a:custGeom>
            <a:avLst/>
            <a:gdLst/>
            <a:ahLst/>
            <a:cxnLst/>
            <a:rect l="l" t="t" r="r" b="b"/>
            <a:pathLst>
              <a:path w="6089220" h="1993368">
                <a:moveTo>
                  <a:pt x="0" y="0"/>
                </a:moveTo>
                <a:lnTo>
                  <a:pt x="6089220" y="0"/>
                </a:lnTo>
                <a:lnTo>
                  <a:pt x="6089220" y="1993368"/>
                </a:lnTo>
                <a:lnTo>
                  <a:pt x="0" y="1993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83" t="-33720" r="-34359" b="-1806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549D8-669A-502C-55B4-A5BE23992FD7}"/>
              </a:ext>
            </a:extLst>
          </p:cNvPr>
          <p:cNvSpPr txBox="1"/>
          <p:nvPr/>
        </p:nvSpPr>
        <p:spPr>
          <a:xfrm>
            <a:off x="7578474" y="2362367"/>
            <a:ext cx="308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Budget: 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$350.000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BAEE8-C5DC-05F3-3B4F-3969BE04B8B1}"/>
              </a:ext>
            </a:extLst>
          </p:cNvPr>
          <p:cNvSpPr txBox="1"/>
          <p:nvPr/>
        </p:nvSpPr>
        <p:spPr>
          <a:xfrm>
            <a:off x="7578473" y="2777451"/>
            <a:ext cx="439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Genres: 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Co-op / Puzzle / Thriller / Escape Room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46E7A-4715-866B-9B5C-49F5D69E7E23}"/>
              </a:ext>
            </a:extLst>
          </p:cNvPr>
          <p:cNvSpPr txBox="1"/>
          <p:nvPr/>
        </p:nvSpPr>
        <p:spPr>
          <a:xfrm>
            <a:off x="7578474" y="3219722"/>
            <a:ext cx="41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Release Date: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Q2</a:t>
            </a:r>
            <a:r>
              <a:rPr lang="en-US" dirty="0">
                <a:solidFill>
                  <a:srgbClr val="FDFCFC"/>
                </a:solidFill>
                <a:latin typeface="Aeonik" panose="02010503030300000000" pitchFamily="50" charset="0"/>
              </a:rPr>
              <a:t>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2027</a:t>
            </a:r>
            <a:endParaRPr lang="en-US" sz="1400" b="1" dirty="0">
              <a:solidFill>
                <a:srgbClr val="FDFCFC"/>
              </a:solidFill>
              <a:latin typeface="Aeonik" panose="020105030303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66F9-C576-DC9B-A9F1-BCFF86A0733F}"/>
              </a:ext>
            </a:extLst>
          </p:cNvPr>
          <p:cNvSpPr txBox="1"/>
          <p:nvPr/>
        </p:nvSpPr>
        <p:spPr>
          <a:xfrm>
            <a:off x="7578474" y="3635273"/>
            <a:ext cx="41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Platforms: 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PC   /  </a:t>
            </a:r>
            <a:r>
              <a:rPr lang="en-US" sz="1400" dirty="0" err="1">
                <a:solidFill>
                  <a:srgbClr val="FDFCFC"/>
                </a:solidFill>
                <a:latin typeface="Aeonik" panose="02010503030300000000" pitchFamily="50" charset="0"/>
              </a:rPr>
              <a:t>SteamDeck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™  / </a:t>
            </a:r>
            <a:r>
              <a:rPr lang="en-US" sz="1400" dirty="0" err="1">
                <a:solidFill>
                  <a:srgbClr val="FDFCFC"/>
                </a:solidFill>
                <a:latin typeface="Aeonik" panose="02010503030300000000" pitchFamily="50" charset="0"/>
              </a:rPr>
              <a:t>SteamVR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™</a:t>
            </a: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3E871782-B9C8-835F-851E-2B7BCAE4EAF3}"/>
              </a:ext>
            </a:extLst>
          </p:cNvPr>
          <p:cNvSpPr/>
          <p:nvPr/>
        </p:nvSpPr>
        <p:spPr>
          <a:xfrm>
            <a:off x="8382703" y="4395038"/>
            <a:ext cx="799060" cy="643261"/>
          </a:xfrm>
          <a:custGeom>
            <a:avLst/>
            <a:gdLst/>
            <a:ahLst/>
            <a:cxnLst/>
            <a:rect l="l" t="t" r="r" b="b"/>
            <a:pathLst>
              <a:path w="1908837" h="1536656">
                <a:moveTo>
                  <a:pt x="0" y="0"/>
                </a:moveTo>
                <a:lnTo>
                  <a:pt x="1908837" y="0"/>
                </a:lnTo>
                <a:lnTo>
                  <a:pt x="1908837" y="1536656"/>
                </a:lnTo>
                <a:lnTo>
                  <a:pt x="0" y="153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ECA2D55-BF16-3BEA-D56B-14ABC814093A}"/>
              </a:ext>
            </a:extLst>
          </p:cNvPr>
          <p:cNvSpPr/>
          <p:nvPr/>
        </p:nvSpPr>
        <p:spPr>
          <a:xfrm>
            <a:off x="9747114" y="4611210"/>
            <a:ext cx="1089533" cy="292812"/>
          </a:xfrm>
          <a:custGeom>
            <a:avLst/>
            <a:gdLst/>
            <a:ahLst/>
            <a:cxnLst/>
            <a:rect l="l" t="t" r="r" b="b"/>
            <a:pathLst>
              <a:path w="2078804" h="558679">
                <a:moveTo>
                  <a:pt x="0" y="0"/>
                </a:moveTo>
                <a:lnTo>
                  <a:pt x="2078804" y="0"/>
                </a:lnTo>
                <a:lnTo>
                  <a:pt x="2078804" y="558679"/>
                </a:lnTo>
                <a:lnTo>
                  <a:pt x="0" y="558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E920EF7B-39F0-0FFD-8918-017F30DDA472}"/>
              </a:ext>
            </a:extLst>
          </p:cNvPr>
          <p:cNvSpPr/>
          <p:nvPr/>
        </p:nvSpPr>
        <p:spPr>
          <a:xfrm>
            <a:off x="29573" y="932233"/>
            <a:ext cx="4088806" cy="2713702"/>
          </a:xfrm>
          <a:custGeom>
            <a:avLst/>
            <a:gdLst/>
            <a:ahLst/>
            <a:cxnLst/>
            <a:rect l="l" t="t" r="r" b="b"/>
            <a:pathLst>
              <a:path w="9813841" h="6513353">
                <a:moveTo>
                  <a:pt x="0" y="0"/>
                </a:moveTo>
                <a:lnTo>
                  <a:pt x="9813841" y="0"/>
                </a:lnTo>
                <a:lnTo>
                  <a:pt x="9813841" y="6513353"/>
                </a:lnTo>
                <a:lnTo>
                  <a:pt x="0" y="6513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noFill/>
            <a:prstDash val="solid"/>
            <a:miter/>
          </a:ln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F535552-67D1-F848-D846-4C566B2FB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3" y="3895116"/>
            <a:ext cx="4088806" cy="2713702"/>
          </a:xfrm>
          <a:prstGeom prst="rect">
            <a:avLst/>
          </a:prstGeom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91C5D0E-5AAB-8FA5-4783-D105472613F7}"/>
              </a:ext>
            </a:extLst>
          </p:cNvPr>
          <p:cNvGrpSpPr/>
          <p:nvPr/>
        </p:nvGrpSpPr>
        <p:grpSpPr>
          <a:xfrm>
            <a:off x="4257002" y="-4397697"/>
            <a:ext cx="2687485" cy="12963184"/>
            <a:chOff x="4257002" y="-4397697"/>
            <a:chExt cx="2687485" cy="129631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CABF2AB-4868-A9B0-6312-155D2D872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57002" y="-4397697"/>
              <a:ext cx="2650451" cy="1759079"/>
            </a:xfrm>
            <a:prstGeom prst="rect">
              <a:avLst/>
            </a:prstGeom>
            <a:effectLst>
              <a:outerShdw blurRad="50800" dist="50800" dir="5400000" algn="ctr" rotWithShape="0">
                <a:srgbClr val="C00000">
                  <a:alpha val="40000"/>
                </a:srgb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CBA5EFE-ACF1-469F-6019-DCAEF634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7003" y="-557287"/>
              <a:ext cx="2650451" cy="1759079"/>
            </a:xfrm>
            <a:prstGeom prst="rect">
              <a:avLst/>
            </a:prstGeom>
            <a:effectLst>
              <a:outerShdw blurRad="50800" dist="50800" dir="5400000" algn="ctr" rotWithShape="0">
                <a:srgbClr val="C00000">
                  <a:alpha val="40000"/>
                </a:srgb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A82EB8-5648-F05B-B2AF-3389A216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57003" y="-2472067"/>
              <a:ext cx="2650451" cy="1759079"/>
            </a:xfrm>
            <a:prstGeom prst="rect">
              <a:avLst/>
            </a:prstGeom>
            <a:effectLst>
              <a:outerShdw blurRad="50800" dist="50800" dir="5400000" algn="ctr" rotWithShape="0">
                <a:srgbClr val="C00000">
                  <a:alpha val="40000"/>
                </a:srgb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CAA117-C833-5C79-6BBE-DE5D24620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57006" y="6806408"/>
              <a:ext cx="2650451" cy="1759079"/>
            </a:xfrm>
            <a:prstGeom prst="rect">
              <a:avLst/>
            </a:prstGeom>
            <a:effectLst>
              <a:outerShdw blurRad="50800" dist="50800" dir="5400000" algn="ctr" rotWithShape="0">
                <a:srgbClr val="C00000">
                  <a:alpha val="40000"/>
                </a:srgb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82F068A-983E-BC4F-DCDC-67B04EF8E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4036" y="4971692"/>
              <a:ext cx="2650451" cy="1759079"/>
            </a:xfrm>
            <a:prstGeom prst="rect">
              <a:avLst/>
            </a:prstGeom>
            <a:effectLst>
              <a:outerShdw blurRad="50800" dist="50800" dir="5400000" algn="ctr" rotWithShape="0">
                <a:srgbClr val="C00000">
                  <a:alpha val="40000"/>
                </a:srgbClr>
              </a:outerShdw>
            </a:effec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DDCBD5-A08C-7FFB-CE1E-027EB5EF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4036" y="3144943"/>
              <a:ext cx="2650451" cy="1759079"/>
            </a:xfrm>
            <a:prstGeom prst="rect">
              <a:avLst/>
            </a:prstGeom>
            <a:effectLst>
              <a:outerShdw blurRad="50800" dist="50800" dir="5400000" algn="ctr" rotWithShape="0">
                <a:srgbClr val="C00000">
                  <a:alpha val="40000"/>
                </a:srgb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2263C1-281C-EA9C-47D5-3104A74CB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82219" y="1334003"/>
              <a:ext cx="2650451" cy="1759079"/>
            </a:xfrm>
            <a:prstGeom prst="rect">
              <a:avLst/>
            </a:prstGeom>
            <a:effectLst>
              <a:outerShdw blurRad="50800" dist="50800" dir="5400000" algn="ctr" rotWithShape="0">
                <a:srgbClr val="C00000">
                  <a:alpha val="40000"/>
                </a:srgbClr>
              </a:outerShdw>
            </a:effectLst>
          </p:spPr>
        </p:pic>
      </p:grp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6AEF65-C660-449A-F934-C3FEEA630CD3}"/>
              </a:ext>
            </a:extLst>
          </p:cNvPr>
          <p:cNvSpPr txBox="1"/>
          <p:nvPr/>
        </p:nvSpPr>
        <p:spPr>
          <a:xfrm>
            <a:off x="7548903" y="5384200"/>
            <a:ext cx="308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DFCFC"/>
                </a:solidFill>
                <a:latin typeface="Aeonik" panose="02010503030300000000" pitchFamily="50" charset="0"/>
              </a:rPr>
              <a:t>Aditional</a:t>
            </a:r>
            <a:r>
              <a:rPr lang="en-US" b="1" dirty="0">
                <a:solidFill>
                  <a:srgbClr val="FDFCFC"/>
                </a:solidFill>
                <a:latin typeface="Aeonik" panose="02010503030300000000" pitchFamily="50" charset="0"/>
              </a:rPr>
              <a:t> Content: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0F5145-5AB0-8254-4F55-1BEB7147B5E0}"/>
              </a:ext>
            </a:extLst>
          </p:cNvPr>
          <p:cNvSpPr txBox="1"/>
          <p:nvPr/>
        </p:nvSpPr>
        <p:spPr>
          <a:xfrm>
            <a:off x="7578473" y="5804313"/>
            <a:ext cx="6146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  <a:hlinkClick r:id="rId15"/>
              </a:rPr>
              <a:t>Official Website </a:t>
            </a:r>
            <a:r>
              <a:rPr lang="en-US" sz="1400" b="1" dirty="0">
                <a:solidFill>
                  <a:srgbClr val="FDFCFC"/>
                </a:solidFill>
                <a:latin typeface="Aeonik Light" panose="02010503030300000000" pitchFamily="50" charset="0"/>
              </a:rPr>
              <a:t>(build available)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  <a:hlinkClick r:id="rId16"/>
              </a:rPr>
              <a:t>GDD</a:t>
            </a:r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400" dirty="0" err="1">
                <a:solidFill>
                  <a:srgbClr val="FDFCFC"/>
                </a:solidFill>
                <a:latin typeface="Aeonik" panose="02010503030300000000" pitchFamily="50" charset="0"/>
                <a:hlinkClick r:id="rId17"/>
              </a:rPr>
              <a:t>OneSheet</a:t>
            </a:r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6F1A4096-F47F-D754-5904-CA47422C3385}"/>
              </a:ext>
            </a:extLst>
          </p:cNvPr>
          <p:cNvSpPr/>
          <p:nvPr/>
        </p:nvSpPr>
        <p:spPr>
          <a:xfrm>
            <a:off x="-6216346" y="1238351"/>
            <a:ext cx="5742329" cy="1653793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26527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79817"/>
              <a:gd name="connsiteY0" fmla="*/ 15240 h 1426527"/>
              <a:gd name="connsiteX1" fmla="*/ 4587240 w 4679817"/>
              <a:gd name="connsiteY1" fmla="*/ 0 h 1426527"/>
              <a:gd name="connsiteX2" fmla="*/ 4679817 w 4679817"/>
              <a:gd name="connsiteY2" fmla="*/ 1426527 h 1426527"/>
              <a:gd name="connsiteX3" fmla="*/ 9547 w 4679817"/>
              <a:gd name="connsiteY3" fmla="*/ 1426526 h 1426527"/>
              <a:gd name="connsiteX4" fmla="*/ 0 w 4679817"/>
              <a:gd name="connsiteY4" fmla="*/ 15240 h 1426527"/>
              <a:gd name="connsiteX0" fmla="*/ 0 w 4689364"/>
              <a:gd name="connsiteY0" fmla="*/ 151883 h 1426527"/>
              <a:gd name="connsiteX1" fmla="*/ 4596787 w 4689364"/>
              <a:gd name="connsiteY1" fmla="*/ 0 h 1426527"/>
              <a:gd name="connsiteX2" fmla="*/ 4689364 w 4689364"/>
              <a:gd name="connsiteY2" fmla="*/ 1426527 h 1426527"/>
              <a:gd name="connsiteX3" fmla="*/ 19094 w 4689364"/>
              <a:gd name="connsiteY3" fmla="*/ 1426526 h 1426527"/>
              <a:gd name="connsiteX4" fmla="*/ 0 w 4689364"/>
              <a:gd name="connsiteY4" fmla="*/ 151883 h 1426527"/>
              <a:gd name="connsiteX0" fmla="*/ 0 w 4689364"/>
              <a:gd name="connsiteY0" fmla="*/ 76729 h 1426527"/>
              <a:gd name="connsiteX1" fmla="*/ 4596787 w 4689364"/>
              <a:gd name="connsiteY1" fmla="*/ 0 h 1426527"/>
              <a:gd name="connsiteX2" fmla="*/ 4689364 w 4689364"/>
              <a:gd name="connsiteY2" fmla="*/ 1426527 h 1426527"/>
              <a:gd name="connsiteX3" fmla="*/ 19094 w 4689364"/>
              <a:gd name="connsiteY3" fmla="*/ 1426526 h 1426527"/>
              <a:gd name="connsiteX4" fmla="*/ 0 w 4689364"/>
              <a:gd name="connsiteY4" fmla="*/ 76729 h 1426527"/>
              <a:gd name="connsiteX0" fmla="*/ 0 w 5395838"/>
              <a:gd name="connsiteY0" fmla="*/ 76729 h 1426526"/>
              <a:gd name="connsiteX1" fmla="*/ 4596787 w 5395838"/>
              <a:gd name="connsiteY1" fmla="*/ 0 h 1426526"/>
              <a:gd name="connsiteX2" fmla="*/ 5395838 w 5395838"/>
              <a:gd name="connsiteY2" fmla="*/ 1420246 h 1426526"/>
              <a:gd name="connsiteX3" fmla="*/ 19094 w 5395838"/>
              <a:gd name="connsiteY3" fmla="*/ 1426526 h 1426526"/>
              <a:gd name="connsiteX4" fmla="*/ 0 w 5395838"/>
              <a:gd name="connsiteY4" fmla="*/ 76729 h 142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838" h="1426526">
                <a:moveTo>
                  <a:pt x="0" y="76729"/>
                </a:moveTo>
                <a:lnTo>
                  <a:pt x="4596787" y="0"/>
                </a:lnTo>
                <a:lnTo>
                  <a:pt x="5395838" y="1420246"/>
                </a:lnTo>
                <a:lnTo>
                  <a:pt x="19094" y="1426526"/>
                </a:lnTo>
                <a:cubicBezTo>
                  <a:pt x="15912" y="760242"/>
                  <a:pt x="3182" y="743013"/>
                  <a:pt x="0" y="76729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AC36E8-1265-1466-E5DA-5B025125F9AF}"/>
              </a:ext>
            </a:extLst>
          </p:cNvPr>
          <p:cNvSpPr txBox="1"/>
          <p:nvPr/>
        </p:nvSpPr>
        <p:spPr>
          <a:xfrm>
            <a:off x="-4177584" y="1542480"/>
            <a:ext cx="308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Total Asking Budget: $ 350.000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50D54A-B6A4-D821-5162-2FA65FB740B8}"/>
              </a:ext>
            </a:extLst>
          </p:cNvPr>
          <p:cNvSpPr txBox="1"/>
          <p:nvPr/>
        </p:nvSpPr>
        <p:spPr>
          <a:xfrm>
            <a:off x="-4177584" y="1986064"/>
            <a:ext cx="308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Target Price: $16.99 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Break-even: 295k units</a:t>
            </a: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6D84F8CB-56C0-0DBC-A74F-CC82C8E8E11A}"/>
              </a:ext>
            </a:extLst>
          </p:cNvPr>
          <p:cNvSpPr/>
          <p:nvPr/>
        </p:nvSpPr>
        <p:spPr>
          <a:xfrm>
            <a:off x="628032" y="7790232"/>
            <a:ext cx="3453064" cy="3453064"/>
          </a:xfrm>
          <a:custGeom>
            <a:avLst/>
            <a:gdLst/>
            <a:ahLst/>
            <a:cxnLst/>
            <a:rect l="l" t="t" r="r" b="b"/>
            <a:pathLst>
              <a:path w="4359579" h="4359579">
                <a:moveTo>
                  <a:pt x="0" y="0"/>
                </a:moveTo>
                <a:lnTo>
                  <a:pt x="4359579" y="0"/>
                </a:lnTo>
                <a:lnTo>
                  <a:pt x="4359579" y="4359579"/>
                </a:lnTo>
                <a:lnTo>
                  <a:pt x="0" y="43595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A45D2F46-25A0-D001-4377-74C5811B5A67}"/>
              </a:ext>
            </a:extLst>
          </p:cNvPr>
          <p:cNvSpPr/>
          <p:nvPr/>
        </p:nvSpPr>
        <p:spPr>
          <a:xfrm rot="5400000">
            <a:off x="15766410" y="110501"/>
            <a:ext cx="1479716" cy="658068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8911" h="2014091">
                <a:moveTo>
                  <a:pt x="0" y="15240"/>
                </a:moveTo>
                <a:lnTo>
                  <a:pt x="4587240" y="0"/>
                </a:lnTo>
                <a:lnTo>
                  <a:pt x="4698911" y="1925274"/>
                </a:lnTo>
                <a:lnTo>
                  <a:pt x="9547" y="2014091"/>
                </a:lnTo>
                <a:cubicBezTo>
                  <a:pt x="6365" y="1347807"/>
                  <a:pt x="3182" y="681524"/>
                  <a:pt x="0" y="15240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">
            <a:extLst>
              <a:ext uri="{FF2B5EF4-FFF2-40B4-BE49-F238E27FC236}">
                <a16:creationId xmlns:a16="http://schemas.microsoft.com/office/drawing/2014/main" id="{DEB88187-CECA-6700-DF5C-9A244ADE16F7}"/>
              </a:ext>
            </a:extLst>
          </p:cNvPr>
          <p:cNvSpPr/>
          <p:nvPr/>
        </p:nvSpPr>
        <p:spPr>
          <a:xfrm rot="5400000">
            <a:off x="15695003" y="1962054"/>
            <a:ext cx="1476743" cy="7031266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  <a:gd name="connsiteX0" fmla="*/ 64070 w 4762981"/>
              <a:gd name="connsiteY0" fmla="*/ 15240 h 1925274"/>
              <a:gd name="connsiteX1" fmla="*/ 4651310 w 4762981"/>
              <a:gd name="connsiteY1" fmla="*/ 0 h 1925274"/>
              <a:gd name="connsiteX2" fmla="*/ 4762981 w 4762981"/>
              <a:gd name="connsiteY2" fmla="*/ 1925274 h 1925274"/>
              <a:gd name="connsiteX3" fmla="*/ 105 w 4762981"/>
              <a:gd name="connsiteY3" fmla="*/ 1790910 h 1925274"/>
              <a:gd name="connsiteX4" fmla="*/ 64070 w 4762981"/>
              <a:gd name="connsiteY4" fmla="*/ 15240 h 1925274"/>
              <a:gd name="connsiteX0" fmla="*/ 64070 w 4689470"/>
              <a:gd name="connsiteY0" fmla="*/ 15240 h 2151998"/>
              <a:gd name="connsiteX1" fmla="*/ 4651310 w 4689470"/>
              <a:gd name="connsiteY1" fmla="*/ 0 h 2151998"/>
              <a:gd name="connsiteX2" fmla="*/ 4689470 w 4689470"/>
              <a:gd name="connsiteY2" fmla="*/ 2151998 h 2151998"/>
              <a:gd name="connsiteX3" fmla="*/ 105 w 4689470"/>
              <a:gd name="connsiteY3" fmla="*/ 1790910 h 2151998"/>
              <a:gd name="connsiteX4" fmla="*/ 64070 w 4689470"/>
              <a:gd name="connsiteY4" fmla="*/ 15240 h 2151998"/>
              <a:gd name="connsiteX0" fmla="*/ 64070 w 4689470"/>
              <a:gd name="connsiteY0" fmla="*/ 15240 h 2151998"/>
              <a:gd name="connsiteX1" fmla="*/ 4651310 w 4689470"/>
              <a:gd name="connsiteY1" fmla="*/ 0 h 2151998"/>
              <a:gd name="connsiteX2" fmla="*/ 4689470 w 4689470"/>
              <a:gd name="connsiteY2" fmla="*/ 2151998 h 2151998"/>
              <a:gd name="connsiteX3" fmla="*/ 106 w 4689470"/>
              <a:gd name="connsiteY3" fmla="*/ 1943240 h 2151998"/>
              <a:gd name="connsiteX4" fmla="*/ 64070 w 4689470"/>
              <a:gd name="connsiteY4" fmla="*/ 15240 h 21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9470" h="2151998">
                <a:moveTo>
                  <a:pt x="64070" y="15240"/>
                </a:moveTo>
                <a:lnTo>
                  <a:pt x="4651310" y="0"/>
                </a:lnTo>
                <a:lnTo>
                  <a:pt x="4689470" y="2151998"/>
                </a:lnTo>
                <a:lnTo>
                  <a:pt x="106" y="1943240"/>
                </a:lnTo>
                <a:cubicBezTo>
                  <a:pt x="-3076" y="1276956"/>
                  <a:pt x="67252" y="681524"/>
                  <a:pt x="64070" y="15240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8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68000" decel="32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61597 L -0.00625 -0.1879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4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9A69A011-9F54-178F-B6AF-80CF265D6F78}"/>
              </a:ext>
            </a:extLst>
          </p:cNvPr>
          <p:cNvSpPr/>
          <p:nvPr/>
        </p:nvSpPr>
        <p:spPr>
          <a:xfrm rot="5400000">
            <a:off x="8366288" y="110500"/>
            <a:ext cx="1479716" cy="658068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8911" h="2014091">
                <a:moveTo>
                  <a:pt x="0" y="15240"/>
                </a:moveTo>
                <a:lnTo>
                  <a:pt x="4587240" y="0"/>
                </a:lnTo>
                <a:lnTo>
                  <a:pt x="4698911" y="1925274"/>
                </a:lnTo>
                <a:lnTo>
                  <a:pt x="9547" y="2014091"/>
                </a:lnTo>
                <a:cubicBezTo>
                  <a:pt x="6365" y="1347807"/>
                  <a:pt x="3182" y="681524"/>
                  <a:pt x="0" y="15240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BDD63328-8803-4F7A-73C6-D4BD866B9D22}"/>
              </a:ext>
            </a:extLst>
          </p:cNvPr>
          <p:cNvSpPr/>
          <p:nvPr/>
        </p:nvSpPr>
        <p:spPr>
          <a:xfrm rot="5400000">
            <a:off x="8294881" y="1962053"/>
            <a:ext cx="1476743" cy="7031266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  <a:gd name="connsiteX0" fmla="*/ 64070 w 4762981"/>
              <a:gd name="connsiteY0" fmla="*/ 15240 h 1925274"/>
              <a:gd name="connsiteX1" fmla="*/ 4651310 w 4762981"/>
              <a:gd name="connsiteY1" fmla="*/ 0 h 1925274"/>
              <a:gd name="connsiteX2" fmla="*/ 4762981 w 4762981"/>
              <a:gd name="connsiteY2" fmla="*/ 1925274 h 1925274"/>
              <a:gd name="connsiteX3" fmla="*/ 105 w 4762981"/>
              <a:gd name="connsiteY3" fmla="*/ 1790910 h 1925274"/>
              <a:gd name="connsiteX4" fmla="*/ 64070 w 4762981"/>
              <a:gd name="connsiteY4" fmla="*/ 15240 h 1925274"/>
              <a:gd name="connsiteX0" fmla="*/ 64070 w 4689470"/>
              <a:gd name="connsiteY0" fmla="*/ 15240 h 2151998"/>
              <a:gd name="connsiteX1" fmla="*/ 4651310 w 4689470"/>
              <a:gd name="connsiteY1" fmla="*/ 0 h 2151998"/>
              <a:gd name="connsiteX2" fmla="*/ 4689470 w 4689470"/>
              <a:gd name="connsiteY2" fmla="*/ 2151998 h 2151998"/>
              <a:gd name="connsiteX3" fmla="*/ 105 w 4689470"/>
              <a:gd name="connsiteY3" fmla="*/ 1790910 h 2151998"/>
              <a:gd name="connsiteX4" fmla="*/ 64070 w 4689470"/>
              <a:gd name="connsiteY4" fmla="*/ 15240 h 2151998"/>
              <a:gd name="connsiteX0" fmla="*/ 64070 w 4689470"/>
              <a:gd name="connsiteY0" fmla="*/ 15240 h 2151998"/>
              <a:gd name="connsiteX1" fmla="*/ 4651310 w 4689470"/>
              <a:gd name="connsiteY1" fmla="*/ 0 h 2151998"/>
              <a:gd name="connsiteX2" fmla="*/ 4689470 w 4689470"/>
              <a:gd name="connsiteY2" fmla="*/ 2151998 h 2151998"/>
              <a:gd name="connsiteX3" fmla="*/ 106 w 4689470"/>
              <a:gd name="connsiteY3" fmla="*/ 1943240 h 2151998"/>
              <a:gd name="connsiteX4" fmla="*/ 64070 w 4689470"/>
              <a:gd name="connsiteY4" fmla="*/ 15240 h 21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9470" h="2151998">
                <a:moveTo>
                  <a:pt x="64070" y="15240"/>
                </a:moveTo>
                <a:lnTo>
                  <a:pt x="4651310" y="0"/>
                </a:lnTo>
                <a:lnTo>
                  <a:pt x="4689470" y="2151998"/>
                </a:lnTo>
                <a:lnTo>
                  <a:pt x="106" y="1943240"/>
                </a:lnTo>
                <a:cubicBezTo>
                  <a:pt x="-3076" y="1276956"/>
                  <a:pt x="67252" y="681524"/>
                  <a:pt x="64070" y="15240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Arame Mono" panose="02009009020000060003" pitchFamily="50" charset="0"/>
              </a:rPr>
              <a:t>THANK YOU!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DBA34D3A-CF7D-693D-1A1D-E632E91ABA3F}"/>
              </a:ext>
            </a:extLst>
          </p:cNvPr>
          <p:cNvSpPr/>
          <p:nvPr/>
        </p:nvSpPr>
        <p:spPr>
          <a:xfrm>
            <a:off x="182697" y="1348765"/>
            <a:ext cx="4930323" cy="4930323"/>
          </a:xfrm>
          <a:custGeom>
            <a:avLst/>
            <a:gdLst/>
            <a:ahLst/>
            <a:cxnLst/>
            <a:rect l="l" t="t" r="r" b="b"/>
            <a:pathLst>
              <a:path w="4359579" h="4359579">
                <a:moveTo>
                  <a:pt x="0" y="0"/>
                </a:moveTo>
                <a:lnTo>
                  <a:pt x="4359579" y="0"/>
                </a:lnTo>
                <a:lnTo>
                  <a:pt x="4359579" y="4359579"/>
                </a:lnTo>
                <a:lnTo>
                  <a:pt x="0" y="4359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5CD7CB-0F37-A4C4-C21B-35B4426681F1}"/>
              </a:ext>
            </a:extLst>
          </p:cNvPr>
          <p:cNvSpPr txBox="1"/>
          <p:nvPr/>
        </p:nvSpPr>
        <p:spPr>
          <a:xfrm>
            <a:off x="6107187" y="5560251"/>
            <a:ext cx="614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DFCFC"/>
                </a:solidFill>
                <a:latin typeface="Aeonik" panose="02010503030300000000" pitchFamily="50" charset="0"/>
              </a:rPr>
              <a:t>✉️ </a:t>
            </a:r>
            <a:r>
              <a:rPr lang="en-US" sz="1600" i="1" dirty="0">
                <a:solidFill>
                  <a:srgbClr val="FDFCFC"/>
                </a:solidFill>
                <a:latin typeface="Aeonik" panose="02010503030300000000" pitchFamily="50" charset="0"/>
              </a:rPr>
              <a:t>filipe.coelho@linovt.com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64370-F226-B67A-93B2-59CADAA8D903}"/>
              </a:ext>
            </a:extLst>
          </p:cNvPr>
          <p:cNvSpPr txBox="1"/>
          <p:nvPr/>
        </p:nvSpPr>
        <p:spPr>
          <a:xfrm>
            <a:off x="6107187" y="5037031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DFCFC"/>
                </a:solidFill>
                <a:latin typeface="Aeonik" panose="02010503030300000000" pitchFamily="50" charset="0"/>
              </a:rPr>
              <a:t>Filipe Coelho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01E0E-D14F-71C5-5C3A-B10516CB3708}"/>
              </a:ext>
            </a:extLst>
          </p:cNvPr>
          <p:cNvSpPr txBox="1"/>
          <p:nvPr/>
        </p:nvSpPr>
        <p:spPr>
          <a:xfrm>
            <a:off x="6076194" y="2949330"/>
            <a:ext cx="614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DFCFC"/>
                </a:solidFill>
                <a:latin typeface="Aeonik" panose="02010503030300000000" pitchFamily="50" charset="0"/>
              </a:rPr>
              <a:t>🔗</a:t>
            </a:r>
            <a:r>
              <a:rPr lang="en-US" sz="1600" i="1" dirty="0">
                <a:solidFill>
                  <a:srgbClr val="FDFCFC"/>
                </a:solidFill>
                <a:latin typeface="Aeonik" panose="02010503030300000000" pitchFamily="50" charset="0"/>
                <a:hlinkClick r:id="rId4"/>
              </a:rPr>
              <a:t>https://sinkingcodfish.github.io</a:t>
            </a:r>
            <a:endParaRPr lang="en-US" sz="1600" i="1" dirty="0">
              <a:solidFill>
                <a:srgbClr val="FDFCFC"/>
              </a:solidFill>
              <a:latin typeface="Aeonik" panose="020105030303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F9C3C-9684-0C09-8FA5-F1E840718DD8}"/>
              </a:ext>
            </a:extLst>
          </p:cNvPr>
          <p:cNvSpPr txBox="1"/>
          <p:nvPr/>
        </p:nvSpPr>
        <p:spPr>
          <a:xfrm>
            <a:off x="6107187" y="3400840"/>
            <a:ext cx="614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DFCFC"/>
                </a:solidFill>
                <a:latin typeface="Aeonik" panose="02010503030300000000" pitchFamily="50" charset="0"/>
              </a:rPr>
              <a:t>✉️ </a:t>
            </a:r>
            <a:r>
              <a:rPr lang="en-US" sz="1600" i="1" dirty="0">
                <a:solidFill>
                  <a:srgbClr val="FDFCFC"/>
                </a:solidFill>
                <a:latin typeface="Aeonik" panose="02010503030300000000" pitchFamily="50" charset="0"/>
              </a:rPr>
              <a:t>business@sinkingcodfish.com</a:t>
            </a:r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27141E08-62DC-8686-EA59-6251EE0A307F}"/>
              </a:ext>
            </a:extLst>
          </p:cNvPr>
          <p:cNvSpPr/>
          <p:nvPr/>
        </p:nvSpPr>
        <p:spPr>
          <a:xfrm rot="16200000">
            <a:off x="5241191" y="-7302150"/>
            <a:ext cx="9116308" cy="4726168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8911" h="2014091">
                <a:moveTo>
                  <a:pt x="0" y="15240"/>
                </a:moveTo>
                <a:lnTo>
                  <a:pt x="4587240" y="0"/>
                </a:lnTo>
                <a:lnTo>
                  <a:pt x="4698911" y="1925274"/>
                </a:lnTo>
                <a:lnTo>
                  <a:pt x="9547" y="2014091"/>
                </a:lnTo>
                <a:cubicBezTo>
                  <a:pt x="6365" y="1347807"/>
                  <a:pt x="3182" y="681524"/>
                  <a:pt x="0" y="15240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1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ntroBG">
            <a:extLst>
              <a:ext uri="{FF2B5EF4-FFF2-40B4-BE49-F238E27FC236}">
                <a16:creationId xmlns:a16="http://schemas.microsoft.com/office/drawing/2014/main" id="{9581B620-1CEA-E0B7-A4B0-629F545F80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19342"/>
            <a:ext cx="12192000" cy="6858000"/>
          </a:xfrm>
          <a:prstGeom prst="rect">
            <a:avLst/>
          </a:prstGeom>
        </p:spPr>
      </p:pic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5236BEE-7433-0A9D-1997-6206322CCBA5}"/>
              </a:ext>
            </a:extLst>
          </p:cNvPr>
          <p:cNvGrpSpPr/>
          <p:nvPr/>
        </p:nvGrpSpPr>
        <p:grpSpPr>
          <a:xfrm>
            <a:off x="3343530" y="563934"/>
            <a:ext cx="9024086" cy="2866481"/>
            <a:chOff x="4428578" y="386718"/>
            <a:chExt cx="9024086" cy="2866481"/>
          </a:xfrm>
        </p:grpSpPr>
        <p:pic>
          <p:nvPicPr>
            <p:cNvPr id="10" name="Picture 9" descr="A profile of a person&#10;&#10;Description automatically generated">
              <a:extLst>
                <a:ext uri="{FF2B5EF4-FFF2-40B4-BE49-F238E27FC236}">
                  <a16:creationId xmlns:a16="http://schemas.microsoft.com/office/drawing/2014/main" id="{ECDB3E6A-E48B-6083-CA0E-AB0792005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578" y="398461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CC5C15-E8F8-09DB-517D-0EDA89700DFC}"/>
                </a:ext>
              </a:extLst>
            </p:cNvPr>
            <p:cNvSpPr txBox="1"/>
            <p:nvPr/>
          </p:nvSpPr>
          <p:spPr>
            <a:xfrm>
              <a:off x="4851949" y="2499414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Filipe Coelho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6BB041-F887-EA09-DBB5-56B97ACB4187}"/>
                </a:ext>
              </a:extLst>
            </p:cNvPr>
            <p:cNvSpPr txBox="1"/>
            <p:nvPr/>
          </p:nvSpPr>
          <p:spPr>
            <a:xfrm>
              <a:off x="4851949" y="2791534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Game Producer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Lead Programmer</a:t>
              </a:r>
            </a:p>
          </p:txBody>
        </p:sp>
        <p:pic>
          <p:nvPicPr>
            <p:cNvPr id="18" name="Picture 17" descr="A profile of a person&#10;&#10;Description automatically generated">
              <a:extLst>
                <a:ext uri="{FF2B5EF4-FFF2-40B4-BE49-F238E27FC236}">
                  <a16:creationId xmlns:a16="http://schemas.microsoft.com/office/drawing/2014/main" id="{6CD76011-7841-E53C-B5AE-817FBFD7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2331" y="398461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accent5">
                  <a:lumMod val="75000"/>
                  <a:alpha val="40000"/>
                </a:scheme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48B9EE-D817-2797-AC0C-6052E08488A6}"/>
                </a:ext>
              </a:extLst>
            </p:cNvPr>
            <p:cNvSpPr txBox="1"/>
            <p:nvPr/>
          </p:nvSpPr>
          <p:spPr>
            <a:xfrm>
              <a:off x="7125702" y="2499414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Bruno Costa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3EEEE5-9101-D2EF-196C-28D799075E6D}"/>
                </a:ext>
              </a:extLst>
            </p:cNvPr>
            <p:cNvSpPr txBox="1"/>
            <p:nvPr/>
          </p:nvSpPr>
          <p:spPr>
            <a:xfrm>
              <a:off x="7125702" y="2791534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Game Director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Game Designer</a:t>
              </a:r>
            </a:p>
          </p:txBody>
        </p:sp>
        <p:pic>
          <p:nvPicPr>
            <p:cNvPr id="21" name="Picture 20" descr="A profile of a person&#10;&#10;Description automatically generated">
              <a:extLst>
                <a:ext uri="{FF2B5EF4-FFF2-40B4-BE49-F238E27FC236}">
                  <a16:creationId xmlns:a16="http://schemas.microsoft.com/office/drawing/2014/main" id="{86C4EB02-93A6-C8DE-40E5-32904743E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0801" y="398461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tx2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33F1D3-D732-D539-0384-C8E3E01F9BB5}"/>
                </a:ext>
              </a:extLst>
            </p:cNvPr>
            <p:cNvSpPr txBox="1"/>
            <p:nvPr/>
          </p:nvSpPr>
          <p:spPr>
            <a:xfrm>
              <a:off x="9364172" y="2499414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Alexandre Silva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22DD6-7F7E-FFDA-914A-6BC59F3F1B2B}"/>
                </a:ext>
              </a:extLst>
            </p:cNvPr>
            <p:cNvSpPr txBox="1"/>
            <p:nvPr/>
          </p:nvSpPr>
          <p:spPr>
            <a:xfrm>
              <a:off x="9364172" y="2791534"/>
              <a:ext cx="185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Game Programmer</a:t>
              </a:r>
            </a:p>
          </p:txBody>
        </p:sp>
        <p:pic>
          <p:nvPicPr>
            <p:cNvPr id="24" name="Picture 23" descr="A profile of a person&#10;&#10;Description automatically generated">
              <a:extLst>
                <a:ext uri="{FF2B5EF4-FFF2-40B4-BE49-F238E27FC236}">
                  <a16:creationId xmlns:a16="http://schemas.microsoft.com/office/drawing/2014/main" id="{4070863E-C9A3-1F39-C613-56196707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8911" y="386718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rgbClr val="FFC000">
                  <a:alpha val="40000"/>
                </a:srgb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5DDF72-A0C2-82F5-3334-22ADA164E0C0}"/>
                </a:ext>
              </a:extLst>
            </p:cNvPr>
            <p:cNvSpPr txBox="1"/>
            <p:nvPr/>
          </p:nvSpPr>
          <p:spPr>
            <a:xfrm>
              <a:off x="11602282" y="2487671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André Coelho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368D9C-0C8A-4C6A-2958-782D78C2FFBB}"/>
                </a:ext>
              </a:extLst>
            </p:cNvPr>
            <p:cNvSpPr txBox="1"/>
            <p:nvPr/>
          </p:nvSpPr>
          <p:spPr>
            <a:xfrm>
              <a:off x="11602282" y="2779791"/>
              <a:ext cx="185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Sound Designer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308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Meet the studio</a:t>
            </a:r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DB506F37-44FC-D188-99E5-2BA6E265E509}"/>
              </a:ext>
            </a:extLst>
          </p:cNvPr>
          <p:cNvSpPr/>
          <p:nvPr/>
        </p:nvSpPr>
        <p:spPr>
          <a:xfrm>
            <a:off x="-2372505" y="1022660"/>
            <a:ext cx="6032162" cy="6027782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310519"/>
              <a:gd name="connsiteY0" fmla="*/ 15240 h 9240232"/>
              <a:gd name="connsiteX1" fmla="*/ 4587240 w 5310519"/>
              <a:gd name="connsiteY1" fmla="*/ 0 h 9240232"/>
              <a:gd name="connsiteX2" fmla="*/ 5310519 w 5310519"/>
              <a:gd name="connsiteY2" fmla="*/ 9240232 h 9240232"/>
              <a:gd name="connsiteX3" fmla="*/ 0 w 5310519"/>
              <a:gd name="connsiteY3" fmla="*/ 5471160 h 9240232"/>
              <a:gd name="connsiteX4" fmla="*/ 0 w 5310519"/>
              <a:gd name="connsiteY4" fmla="*/ 15240 h 9240232"/>
              <a:gd name="connsiteX0" fmla="*/ 0 w 5310519"/>
              <a:gd name="connsiteY0" fmla="*/ 15240 h 9240232"/>
              <a:gd name="connsiteX1" fmla="*/ 4587240 w 5310519"/>
              <a:gd name="connsiteY1" fmla="*/ 0 h 9240232"/>
              <a:gd name="connsiteX2" fmla="*/ 5310519 w 5310519"/>
              <a:gd name="connsiteY2" fmla="*/ 9240232 h 9240232"/>
              <a:gd name="connsiteX3" fmla="*/ 711741 w 5310519"/>
              <a:gd name="connsiteY3" fmla="*/ 8944313 h 9240232"/>
              <a:gd name="connsiteX4" fmla="*/ 0 w 5310519"/>
              <a:gd name="connsiteY4" fmla="*/ 15240 h 924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519" h="9240232">
                <a:moveTo>
                  <a:pt x="0" y="15240"/>
                </a:moveTo>
                <a:lnTo>
                  <a:pt x="4587240" y="0"/>
                </a:lnTo>
                <a:lnTo>
                  <a:pt x="5310519" y="9240232"/>
                </a:lnTo>
                <a:lnTo>
                  <a:pt x="711741" y="8944313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78D6B-CF83-888C-B8DC-D2B8D9AB2C27}"/>
              </a:ext>
            </a:extLst>
          </p:cNvPr>
          <p:cNvSpPr txBox="1"/>
          <p:nvPr/>
        </p:nvSpPr>
        <p:spPr>
          <a:xfrm>
            <a:off x="283218" y="1450806"/>
            <a:ext cx="2493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We are a seven-person team from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Portugal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with backgrounds as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masters in software engineering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degrees in videogames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 </a:t>
            </a:r>
          </a:p>
          <a:p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We set out to create new and enticing experiences and rely on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industry mentors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to advise us.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59851-EC85-CF2B-7961-6F772C79D9FC}"/>
              </a:ext>
            </a:extLst>
          </p:cNvPr>
          <p:cNvSpPr txBox="1"/>
          <p:nvPr/>
        </p:nvSpPr>
        <p:spPr>
          <a:xfrm>
            <a:off x="283218" y="4036551"/>
            <a:ext cx="26104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DFCFC"/>
                </a:solidFill>
                <a:latin typeface="Aeonik Medium" panose="02010503030300000000" pitchFamily="50" charset="0"/>
              </a:rPr>
              <a:t>Rami Ismail </a:t>
            </a:r>
          </a:p>
          <a:p>
            <a:r>
              <a:rPr lang="en-US" sz="2400" dirty="0">
                <a:solidFill>
                  <a:srgbClr val="FDFCFC"/>
                </a:solidFill>
                <a:latin typeface="Aeonik" panose="02010503030300000000" pitchFamily="50" charset="0"/>
              </a:rPr>
              <a:t>consulting through course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324449-DBAA-444E-4736-85D712E3184B}"/>
              </a:ext>
            </a:extLst>
          </p:cNvPr>
          <p:cNvGrpSpPr/>
          <p:nvPr/>
        </p:nvGrpSpPr>
        <p:grpSpPr>
          <a:xfrm>
            <a:off x="5158449" y="3481610"/>
            <a:ext cx="6785976" cy="2854738"/>
            <a:chOff x="5158449" y="3481610"/>
            <a:chExt cx="6785976" cy="2854738"/>
          </a:xfrm>
        </p:grpSpPr>
        <p:pic>
          <p:nvPicPr>
            <p:cNvPr id="27" name="Picture 26" descr="A profile of a person&#10;&#10;Description automatically generated">
              <a:extLst>
                <a:ext uri="{FF2B5EF4-FFF2-40B4-BE49-F238E27FC236}">
                  <a16:creationId xmlns:a16="http://schemas.microsoft.com/office/drawing/2014/main" id="{A54DB6B0-B34A-4CE8-3DF4-F0C2D6F2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449" y="3481610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accent6">
                  <a:lumMod val="75000"/>
                  <a:alpha val="40000"/>
                </a:schemeClr>
              </a:outerShdw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3C4700-72E8-6588-DF7A-C6F8D4698547}"/>
                </a:ext>
              </a:extLst>
            </p:cNvPr>
            <p:cNvSpPr txBox="1"/>
            <p:nvPr/>
          </p:nvSpPr>
          <p:spPr>
            <a:xfrm>
              <a:off x="5581820" y="5582563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Nuno Coelho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7E368A-262A-A2CE-E496-BA847832FDDC}"/>
                </a:ext>
              </a:extLst>
            </p:cNvPr>
            <p:cNvSpPr txBox="1"/>
            <p:nvPr/>
          </p:nvSpPr>
          <p:spPr>
            <a:xfrm>
              <a:off x="5581820" y="5874683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2D Artist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3D Artist</a:t>
              </a:r>
            </a:p>
          </p:txBody>
        </p:sp>
        <p:pic>
          <p:nvPicPr>
            <p:cNvPr id="30" name="Picture 29" descr="A profile of a person&#10;&#10;Description automatically generated">
              <a:extLst>
                <a:ext uri="{FF2B5EF4-FFF2-40B4-BE49-F238E27FC236}">
                  <a16:creationId xmlns:a16="http://schemas.microsoft.com/office/drawing/2014/main" id="{4055F955-E83C-AF40-7531-5C30FEDE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2202" y="3481610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accent6">
                  <a:lumMod val="75000"/>
                  <a:alpha val="40000"/>
                </a:schemeClr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873997-5AC2-FBE0-8EC0-5D4F3F99C4BB}"/>
                </a:ext>
              </a:extLst>
            </p:cNvPr>
            <p:cNvSpPr txBox="1"/>
            <p:nvPr/>
          </p:nvSpPr>
          <p:spPr>
            <a:xfrm>
              <a:off x="7855573" y="5582563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Romeu Neto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FF489-3F22-D95D-3B61-81BBBD602775}"/>
                </a:ext>
              </a:extLst>
            </p:cNvPr>
            <p:cNvSpPr txBox="1"/>
            <p:nvPr/>
          </p:nvSpPr>
          <p:spPr>
            <a:xfrm>
              <a:off x="7855573" y="5874683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3D Artist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VFX Artist</a:t>
              </a:r>
            </a:p>
          </p:txBody>
        </p:sp>
        <p:pic>
          <p:nvPicPr>
            <p:cNvPr id="33" name="Picture 32" descr="A profile of a person&#10;&#10;Description automatically generated">
              <a:extLst>
                <a:ext uri="{FF2B5EF4-FFF2-40B4-BE49-F238E27FC236}">
                  <a16:creationId xmlns:a16="http://schemas.microsoft.com/office/drawing/2014/main" id="{AA7D0218-4DE3-AD6F-BC0A-997B5ACC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672" y="3481610"/>
              <a:ext cx="1954893" cy="1954893"/>
            </a:xfrm>
            <a:prstGeom prst="rect">
              <a:avLst/>
            </a:prstGeom>
            <a:effectLst>
              <a:outerShdw blurRad="50800" dist="50800" dir="5400000" algn="ctr" rotWithShape="0">
                <a:schemeClr val="accent6">
                  <a:lumMod val="75000"/>
                  <a:alpha val="40000"/>
                </a:scheme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0F7DA9-C6EA-BCDD-1D60-61CB36A2AF73}"/>
                </a:ext>
              </a:extLst>
            </p:cNvPr>
            <p:cNvSpPr txBox="1"/>
            <p:nvPr/>
          </p:nvSpPr>
          <p:spPr>
            <a:xfrm>
              <a:off x="10094043" y="5582563"/>
              <a:ext cx="1850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rgbClr val="FDFCFC"/>
                  </a:solidFill>
                  <a:latin typeface="Aeonik Medium" panose="02010503030300000000" pitchFamily="50" charset="0"/>
                </a:rPr>
                <a:t>Fábio</a:t>
              </a:r>
              <a:r>
                <a:rPr lang="en-US" sz="1400" b="1" dirty="0">
                  <a:solidFill>
                    <a:srgbClr val="FDFCFC"/>
                  </a:solidFill>
                  <a:latin typeface="Aeonik Medium" panose="02010503030300000000" pitchFamily="50" charset="0"/>
                </a:rPr>
                <a:t> Monteiro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525388-E2A2-75AB-3019-5FAFA3EDF9CB}"/>
                </a:ext>
              </a:extLst>
            </p:cNvPr>
            <p:cNvSpPr txBox="1"/>
            <p:nvPr/>
          </p:nvSpPr>
          <p:spPr>
            <a:xfrm>
              <a:off x="10094043" y="5874683"/>
              <a:ext cx="1850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3D Artist</a:t>
              </a:r>
            </a:p>
            <a:p>
              <a:r>
                <a:rPr lang="en-US" sz="1200" b="1" dirty="0">
                  <a:solidFill>
                    <a:srgbClr val="FDFCFC"/>
                  </a:solidFill>
                  <a:latin typeface="Aeonik Light" panose="02010503030300000000" pitchFamily="50" charset="0"/>
                </a:rPr>
                <a:t>Video Artist</a:t>
              </a:r>
            </a:p>
          </p:txBody>
        </p:sp>
      </p:grpSp>
      <p:sp>
        <p:nvSpPr>
          <p:cNvPr id="43" name="Rectangle 1">
            <a:extLst>
              <a:ext uri="{FF2B5EF4-FFF2-40B4-BE49-F238E27FC236}">
                <a16:creationId xmlns:a16="http://schemas.microsoft.com/office/drawing/2014/main" id="{C62D115E-A589-E808-ED2C-10A28CC9DC79}"/>
              </a:ext>
            </a:extLst>
          </p:cNvPr>
          <p:cNvSpPr/>
          <p:nvPr/>
        </p:nvSpPr>
        <p:spPr>
          <a:xfrm>
            <a:off x="-6936781" y="1036320"/>
            <a:ext cx="6012180" cy="582168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6FA709DA-181C-BE63-E34D-2D306C86394D}"/>
              </a:ext>
            </a:extLst>
          </p:cNvPr>
          <p:cNvSpPr/>
          <p:nvPr/>
        </p:nvSpPr>
        <p:spPr>
          <a:xfrm>
            <a:off x="-6653563" y="1831119"/>
            <a:ext cx="2388499" cy="843501"/>
          </a:xfrm>
          <a:custGeom>
            <a:avLst/>
            <a:gdLst/>
            <a:ahLst/>
            <a:cxnLst/>
            <a:rect l="l" t="t" r="r" b="b"/>
            <a:pathLst>
              <a:path w="5472656" h="1932674">
                <a:moveTo>
                  <a:pt x="0" y="0"/>
                </a:moveTo>
                <a:lnTo>
                  <a:pt x="5472657" y="0"/>
                </a:lnTo>
                <a:lnTo>
                  <a:pt x="5472657" y="1932674"/>
                </a:lnTo>
                <a:lnTo>
                  <a:pt x="0" y="1932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D77CED4-5562-FD85-7AB2-42A623CB2C33}"/>
              </a:ext>
            </a:extLst>
          </p:cNvPr>
          <p:cNvSpPr/>
          <p:nvPr/>
        </p:nvSpPr>
        <p:spPr>
          <a:xfrm>
            <a:off x="-4220922" y="1386838"/>
            <a:ext cx="3327993" cy="5471160"/>
          </a:xfrm>
          <a:custGeom>
            <a:avLst/>
            <a:gdLst>
              <a:gd name="connsiteX0" fmla="*/ 2816318 w 3327993"/>
              <a:gd name="connsiteY0" fmla="*/ 0 h 5471160"/>
              <a:gd name="connsiteX1" fmla="*/ 3327993 w 3327993"/>
              <a:gd name="connsiteY1" fmla="*/ 5471160 h 5471160"/>
              <a:gd name="connsiteX2" fmla="*/ 0 w 3327993"/>
              <a:gd name="connsiteY2" fmla="*/ 5471160 h 5471160"/>
              <a:gd name="connsiteX3" fmla="*/ 0 w 3327993"/>
              <a:gd name="connsiteY3" fmla="*/ 7803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993" h="5471160">
                <a:moveTo>
                  <a:pt x="2816318" y="0"/>
                </a:moveTo>
                <a:lnTo>
                  <a:pt x="3327993" y="5471160"/>
                </a:lnTo>
                <a:lnTo>
                  <a:pt x="0" y="5471160"/>
                </a:lnTo>
                <a:lnTo>
                  <a:pt x="0" y="7803"/>
                </a:lnTo>
                <a:close/>
              </a:path>
            </a:pathLst>
          </a:custGeom>
          <a:blipFill dpi="0" rotWithShape="1">
            <a:blip r:embed="rId8">
              <a:alphaModFix amt="53000"/>
            </a:blip>
            <a:srcRect/>
            <a:stretch>
              <a:fillRect/>
            </a:stretch>
          </a:blipFill>
          <a:effectLst>
            <a:softEdge rad="622300"/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6" name="Freeform 11">
            <a:hlinkClick r:id="rId9" tooltip="https://play.google.com/store/apps/details?id=com.sinkingcodfish.mirrorBlockPuzzle&amp;hl=en&amp;pli=1"/>
            <a:extLst>
              <a:ext uri="{FF2B5EF4-FFF2-40B4-BE49-F238E27FC236}">
                <a16:creationId xmlns:a16="http://schemas.microsoft.com/office/drawing/2014/main" id="{C6782C75-7B8A-C65F-C0D3-E0E2CA331445}"/>
              </a:ext>
            </a:extLst>
          </p:cNvPr>
          <p:cNvSpPr/>
          <p:nvPr/>
        </p:nvSpPr>
        <p:spPr>
          <a:xfrm>
            <a:off x="-6591547" y="6289977"/>
            <a:ext cx="1077076" cy="323084"/>
          </a:xfrm>
          <a:custGeom>
            <a:avLst/>
            <a:gdLst/>
            <a:ahLst/>
            <a:cxnLst/>
            <a:rect l="l" t="t" r="r" b="b"/>
            <a:pathLst>
              <a:path w="2570012" h="770910">
                <a:moveTo>
                  <a:pt x="0" y="0"/>
                </a:moveTo>
                <a:lnTo>
                  <a:pt x="2570013" y="0"/>
                </a:lnTo>
                <a:lnTo>
                  <a:pt x="2570013" y="770909"/>
                </a:lnTo>
                <a:lnTo>
                  <a:pt x="0" y="770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332" t="-23926" r="-6864" b="-234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12">
            <a:hlinkClick r:id="rId11" tooltip="https://apps.apple.com/br/app/mirage-blocks/id1643994821"/>
            <a:extLst>
              <a:ext uri="{FF2B5EF4-FFF2-40B4-BE49-F238E27FC236}">
                <a16:creationId xmlns:a16="http://schemas.microsoft.com/office/drawing/2014/main" id="{63579671-E553-16CE-ED26-568D30AA0CCD}"/>
              </a:ext>
            </a:extLst>
          </p:cNvPr>
          <p:cNvSpPr/>
          <p:nvPr/>
        </p:nvSpPr>
        <p:spPr>
          <a:xfrm>
            <a:off x="-5341594" y="6289977"/>
            <a:ext cx="1076530" cy="318922"/>
          </a:xfrm>
          <a:custGeom>
            <a:avLst/>
            <a:gdLst/>
            <a:ahLst/>
            <a:cxnLst/>
            <a:rect l="l" t="t" r="r" b="b"/>
            <a:pathLst>
              <a:path w="2568706" h="760979">
                <a:moveTo>
                  <a:pt x="0" y="0"/>
                </a:moveTo>
                <a:lnTo>
                  <a:pt x="2568706" y="0"/>
                </a:lnTo>
                <a:lnTo>
                  <a:pt x="2568706" y="760979"/>
                </a:lnTo>
                <a:lnTo>
                  <a:pt x="0" y="76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14">
            <a:extLst>
              <a:ext uri="{FF2B5EF4-FFF2-40B4-BE49-F238E27FC236}">
                <a16:creationId xmlns:a16="http://schemas.microsoft.com/office/drawing/2014/main" id="{68241C65-F3AE-7B62-684B-5D7B9D759864}"/>
              </a:ext>
            </a:extLst>
          </p:cNvPr>
          <p:cNvSpPr txBox="1"/>
          <p:nvPr/>
        </p:nvSpPr>
        <p:spPr>
          <a:xfrm>
            <a:off x="-7116797" y="2862761"/>
            <a:ext cx="3136556" cy="310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Open Sans 1"/>
                <a:ea typeface="Open Sans 1"/>
                <a:cs typeface="Open Sans 1"/>
                <a:sym typeface="Open Sans 1"/>
              </a:rPr>
              <a:t>🔗</a:t>
            </a:r>
            <a:r>
              <a:rPr lang="en-US" sz="1200" u="sng" dirty="0">
                <a:solidFill>
                  <a:schemeClr val="bg1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13" tooltip="https://sinkingcodfish.github.io/games/mirage-block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Mirage Blocks Official Website</a:t>
            </a:r>
          </a:p>
        </p:txBody>
      </p:sp>
      <p:pic>
        <p:nvPicPr>
          <p:cNvPr id="49" name="Picture 15">
            <a:extLst>
              <a:ext uri="{FF2B5EF4-FFF2-40B4-BE49-F238E27FC236}">
                <a16:creationId xmlns:a16="http://schemas.microsoft.com/office/drawing/2014/main" id="{6988EAC1-FAA1-E114-BAFB-C6DC354DD278}"/>
              </a:ext>
            </a:extLst>
          </p:cNvPr>
          <p:cNvPicPr>
            <a:picLocks noChangeAspect="1"/>
          </p:cNvPicPr>
          <p:nvPr>
            <a:videoFile r:link="rId1"/>
          </p:nvPr>
        </p:nvPicPr>
        <p:blipFill>
          <a:blip r:embed="rId14"/>
          <a:stretch>
            <a:fillRect/>
          </a:stretch>
        </p:blipFill>
        <p:spPr>
          <a:xfrm>
            <a:off x="-6591547" y="3511344"/>
            <a:ext cx="5178433" cy="2607408"/>
          </a:xfrm>
          <a:prstGeom prst="rect">
            <a:avLst/>
          </a:prstGeom>
        </p:spPr>
      </p:pic>
      <p:sp>
        <p:nvSpPr>
          <p:cNvPr id="50" name="Rectangle 1">
            <a:extLst>
              <a:ext uri="{FF2B5EF4-FFF2-40B4-BE49-F238E27FC236}">
                <a16:creationId xmlns:a16="http://schemas.microsoft.com/office/drawing/2014/main" id="{F3F079EA-830E-20C8-ED92-C60BDBCD8345}"/>
              </a:ext>
            </a:extLst>
          </p:cNvPr>
          <p:cNvSpPr/>
          <p:nvPr/>
        </p:nvSpPr>
        <p:spPr>
          <a:xfrm rot="10800000">
            <a:off x="13117894" y="1386839"/>
            <a:ext cx="6179820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20">
            <a:extLst>
              <a:ext uri="{FF2B5EF4-FFF2-40B4-BE49-F238E27FC236}">
                <a16:creationId xmlns:a16="http://schemas.microsoft.com/office/drawing/2014/main" id="{82D7BE74-E2AA-E5F5-1645-331049EE5016}"/>
              </a:ext>
            </a:extLst>
          </p:cNvPr>
          <p:cNvSpPr/>
          <p:nvPr/>
        </p:nvSpPr>
        <p:spPr>
          <a:xfrm>
            <a:off x="13690792" y="3522739"/>
            <a:ext cx="5439282" cy="2596013"/>
          </a:xfrm>
          <a:custGeom>
            <a:avLst/>
            <a:gdLst/>
            <a:ahLst/>
            <a:cxnLst/>
            <a:rect l="l" t="t" r="r" b="b"/>
            <a:pathLst>
              <a:path w="6682740" h="3189480">
                <a:moveTo>
                  <a:pt x="0" y="0"/>
                </a:moveTo>
                <a:lnTo>
                  <a:pt x="6682740" y="0"/>
                </a:lnTo>
                <a:lnTo>
                  <a:pt x="6682740" y="3189480"/>
                </a:lnTo>
                <a:lnTo>
                  <a:pt x="0" y="3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81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A436EB0E-5721-21E9-D9A6-F3F69CD89026}"/>
              </a:ext>
            </a:extLst>
          </p:cNvPr>
          <p:cNvSpPr txBox="1"/>
          <p:nvPr/>
        </p:nvSpPr>
        <p:spPr>
          <a:xfrm>
            <a:off x="12981689" y="2242361"/>
            <a:ext cx="5615843" cy="946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2"/>
              </a:lnSpc>
              <a:spcBef>
                <a:spcPct val="0"/>
              </a:spcBef>
            </a:pPr>
            <a:r>
              <a:rPr lang="en-US" sz="5494" dirty="0">
                <a:solidFill>
                  <a:srgbClr val="FFFFFF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Flat Fat </a:t>
            </a:r>
            <a:r>
              <a:rPr lang="en-US" sz="5494" dirty="0" err="1">
                <a:solidFill>
                  <a:srgbClr val="FFFFFF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Far</a:t>
            </a:r>
            <a:r>
              <a:rPr lang="en-US" sz="5494" i="1" dirty="0" err="1">
                <a:solidFill>
                  <a:srgbClr val="FFFFFF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t</a:t>
            </a:r>
            <a:r>
              <a:rPr lang="en-US" sz="5494" dirty="0" err="1">
                <a:solidFill>
                  <a:srgbClr val="FFFFFF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fest</a:t>
            </a:r>
            <a:endParaRPr lang="en-US" sz="5494" dirty="0">
              <a:solidFill>
                <a:srgbClr val="FFFFFF"/>
              </a:solidFill>
              <a:latin typeface="Monotype Corsiva"/>
              <a:ea typeface="Monotype Corsiva"/>
              <a:cs typeface="Monotype Corsiva"/>
              <a:sym typeface="Monotype Corsiva"/>
            </a:endParaRPr>
          </a:p>
        </p:txBody>
      </p:sp>
      <p:sp>
        <p:nvSpPr>
          <p:cNvPr id="53" name="Freeform 19">
            <a:extLst>
              <a:ext uri="{FF2B5EF4-FFF2-40B4-BE49-F238E27FC236}">
                <a16:creationId xmlns:a16="http://schemas.microsoft.com/office/drawing/2014/main" id="{E75FBA6B-E88C-15C0-B557-FBBC5139DE64}"/>
              </a:ext>
            </a:extLst>
          </p:cNvPr>
          <p:cNvSpPr/>
          <p:nvPr/>
        </p:nvSpPr>
        <p:spPr>
          <a:xfrm>
            <a:off x="13870477" y="6267700"/>
            <a:ext cx="946677" cy="408255"/>
          </a:xfrm>
          <a:custGeom>
            <a:avLst/>
            <a:gdLst/>
            <a:ahLst/>
            <a:cxnLst/>
            <a:rect l="l" t="t" r="r" b="b"/>
            <a:pathLst>
              <a:path w="1640454" h="707446">
                <a:moveTo>
                  <a:pt x="0" y="0"/>
                </a:moveTo>
                <a:lnTo>
                  <a:pt x="1640454" y="0"/>
                </a:lnTo>
                <a:lnTo>
                  <a:pt x="1640454" y="707446"/>
                </a:lnTo>
                <a:lnTo>
                  <a:pt x="0" y="707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6928BE-5E80-E9D4-3BFC-ECA2E0F59E1B}"/>
              </a:ext>
            </a:extLst>
          </p:cNvPr>
          <p:cNvSpPr txBox="1"/>
          <p:nvPr/>
        </p:nvSpPr>
        <p:spPr>
          <a:xfrm>
            <a:off x="14940234" y="6295549"/>
            <a:ext cx="1850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Coming Soon</a:t>
            </a:r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9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308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Meet the studio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E3B4F7-FB85-6F7E-F845-4CD36F11E4B0}"/>
              </a:ext>
            </a:extLst>
          </p:cNvPr>
          <p:cNvSpPr/>
          <p:nvPr/>
        </p:nvSpPr>
        <p:spPr>
          <a:xfrm>
            <a:off x="0" y="1036320"/>
            <a:ext cx="6012180" cy="582168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CE207DFD-823D-0129-96E9-EBA8A0274772}"/>
              </a:ext>
            </a:extLst>
          </p:cNvPr>
          <p:cNvSpPr/>
          <p:nvPr/>
        </p:nvSpPr>
        <p:spPr>
          <a:xfrm rot="10800000">
            <a:off x="6012180" y="1386839"/>
            <a:ext cx="6179820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157CB664-4263-DEE5-0AD0-2D147D6953E2}"/>
              </a:ext>
            </a:extLst>
          </p:cNvPr>
          <p:cNvSpPr/>
          <p:nvPr/>
        </p:nvSpPr>
        <p:spPr>
          <a:xfrm>
            <a:off x="283218" y="1831119"/>
            <a:ext cx="2388499" cy="843501"/>
          </a:xfrm>
          <a:custGeom>
            <a:avLst/>
            <a:gdLst/>
            <a:ahLst/>
            <a:cxnLst/>
            <a:rect l="l" t="t" r="r" b="b"/>
            <a:pathLst>
              <a:path w="5472656" h="1932674">
                <a:moveTo>
                  <a:pt x="0" y="0"/>
                </a:moveTo>
                <a:lnTo>
                  <a:pt x="5472657" y="0"/>
                </a:lnTo>
                <a:lnTo>
                  <a:pt x="5472657" y="1932674"/>
                </a:lnTo>
                <a:lnTo>
                  <a:pt x="0" y="1932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538A0F9-95DE-0599-4E48-B33C6B775B07}"/>
              </a:ext>
            </a:extLst>
          </p:cNvPr>
          <p:cNvSpPr/>
          <p:nvPr/>
        </p:nvSpPr>
        <p:spPr>
          <a:xfrm>
            <a:off x="2715859" y="1386838"/>
            <a:ext cx="3327993" cy="5471160"/>
          </a:xfrm>
          <a:custGeom>
            <a:avLst/>
            <a:gdLst>
              <a:gd name="connsiteX0" fmla="*/ 2816318 w 3327993"/>
              <a:gd name="connsiteY0" fmla="*/ 0 h 5471160"/>
              <a:gd name="connsiteX1" fmla="*/ 3327993 w 3327993"/>
              <a:gd name="connsiteY1" fmla="*/ 5471160 h 5471160"/>
              <a:gd name="connsiteX2" fmla="*/ 0 w 3327993"/>
              <a:gd name="connsiteY2" fmla="*/ 5471160 h 5471160"/>
              <a:gd name="connsiteX3" fmla="*/ 0 w 3327993"/>
              <a:gd name="connsiteY3" fmla="*/ 7803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993" h="5471160">
                <a:moveTo>
                  <a:pt x="2816318" y="0"/>
                </a:moveTo>
                <a:lnTo>
                  <a:pt x="3327993" y="5471160"/>
                </a:lnTo>
                <a:lnTo>
                  <a:pt x="0" y="5471160"/>
                </a:lnTo>
                <a:lnTo>
                  <a:pt x="0" y="7803"/>
                </a:lnTo>
                <a:close/>
              </a:path>
            </a:pathLst>
          </a:custGeom>
          <a:blipFill dpi="0" rotWithShape="1">
            <a:blip r:embed="rId6">
              <a:alphaModFix amt="53000"/>
            </a:blip>
            <a:srcRect/>
            <a:stretch>
              <a:fillRect/>
            </a:stretch>
          </a:blipFill>
          <a:effectLst>
            <a:softEdge rad="622300"/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 11">
            <a:hlinkClick r:id="rId7" tooltip="https://play.google.com/store/apps/details?id=com.sinkingcodfish.mirrorBlockPuzzle&amp;hl=en&amp;pli=1"/>
            <a:extLst>
              <a:ext uri="{FF2B5EF4-FFF2-40B4-BE49-F238E27FC236}">
                <a16:creationId xmlns:a16="http://schemas.microsoft.com/office/drawing/2014/main" id="{463D874E-19E4-21C2-4B96-B1D34BD91B0F}"/>
              </a:ext>
            </a:extLst>
          </p:cNvPr>
          <p:cNvSpPr/>
          <p:nvPr/>
        </p:nvSpPr>
        <p:spPr>
          <a:xfrm>
            <a:off x="345234" y="6289977"/>
            <a:ext cx="1077076" cy="323084"/>
          </a:xfrm>
          <a:custGeom>
            <a:avLst/>
            <a:gdLst/>
            <a:ahLst/>
            <a:cxnLst/>
            <a:rect l="l" t="t" r="r" b="b"/>
            <a:pathLst>
              <a:path w="2570012" h="770910">
                <a:moveTo>
                  <a:pt x="0" y="0"/>
                </a:moveTo>
                <a:lnTo>
                  <a:pt x="2570013" y="0"/>
                </a:lnTo>
                <a:lnTo>
                  <a:pt x="2570013" y="770909"/>
                </a:lnTo>
                <a:lnTo>
                  <a:pt x="0" y="770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332" t="-23926" r="-6864" b="-234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2">
            <a:hlinkClick r:id="rId9" tooltip="https://apps.apple.com/br/app/mirage-blocks/id1643994821"/>
            <a:extLst>
              <a:ext uri="{FF2B5EF4-FFF2-40B4-BE49-F238E27FC236}">
                <a16:creationId xmlns:a16="http://schemas.microsoft.com/office/drawing/2014/main" id="{EA51052A-650E-CC65-AC53-44DCE129EA23}"/>
              </a:ext>
            </a:extLst>
          </p:cNvPr>
          <p:cNvSpPr/>
          <p:nvPr/>
        </p:nvSpPr>
        <p:spPr>
          <a:xfrm>
            <a:off x="1595187" y="6289977"/>
            <a:ext cx="1076530" cy="318922"/>
          </a:xfrm>
          <a:custGeom>
            <a:avLst/>
            <a:gdLst/>
            <a:ahLst/>
            <a:cxnLst/>
            <a:rect l="l" t="t" r="r" b="b"/>
            <a:pathLst>
              <a:path w="2568706" h="760979">
                <a:moveTo>
                  <a:pt x="0" y="0"/>
                </a:moveTo>
                <a:lnTo>
                  <a:pt x="2568706" y="0"/>
                </a:lnTo>
                <a:lnTo>
                  <a:pt x="2568706" y="760979"/>
                </a:lnTo>
                <a:lnTo>
                  <a:pt x="0" y="760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CF5AD7C-41CC-BCD1-C79F-0AFE9982411C}"/>
              </a:ext>
            </a:extLst>
          </p:cNvPr>
          <p:cNvSpPr txBox="1"/>
          <p:nvPr/>
        </p:nvSpPr>
        <p:spPr>
          <a:xfrm>
            <a:off x="-180016" y="2862761"/>
            <a:ext cx="3136556" cy="310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Open Sans 1"/>
                <a:ea typeface="Open Sans 1"/>
                <a:cs typeface="Open Sans 1"/>
                <a:sym typeface="Open Sans 1"/>
              </a:rPr>
              <a:t>🔗</a:t>
            </a:r>
            <a:r>
              <a:rPr lang="en-US" sz="1200" u="sng" dirty="0">
                <a:solidFill>
                  <a:schemeClr val="bg1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11" tooltip="https://sinkingcodfish.github.io/games/mirage-block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Mirage Blocks Official Website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932607C2-B08E-C8ED-96A8-4C1F9650F28B}"/>
              </a:ext>
            </a:extLst>
          </p:cNvPr>
          <p:cNvPicPr>
            <a:picLocks noChangeAspect="1"/>
          </p:cNvPicPr>
          <p:nvPr>
            <a:videoFile r:link="rId1"/>
          </p:nvPr>
        </p:nvPicPr>
        <p:blipFill>
          <a:blip r:embed="rId12"/>
          <a:stretch>
            <a:fillRect/>
          </a:stretch>
        </p:blipFill>
        <p:spPr>
          <a:xfrm>
            <a:off x="345234" y="3511344"/>
            <a:ext cx="5178433" cy="2607408"/>
          </a:xfrm>
          <a:prstGeom prst="rect">
            <a:avLst/>
          </a:prstGeom>
        </p:spPr>
      </p:pic>
      <p:sp>
        <p:nvSpPr>
          <p:cNvPr id="22" name="Freeform 20">
            <a:extLst>
              <a:ext uri="{FF2B5EF4-FFF2-40B4-BE49-F238E27FC236}">
                <a16:creationId xmlns:a16="http://schemas.microsoft.com/office/drawing/2014/main" id="{38EC8596-65E5-B7FC-8A18-0F8E02BCF94E}"/>
              </a:ext>
            </a:extLst>
          </p:cNvPr>
          <p:cNvSpPr/>
          <p:nvPr/>
        </p:nvSpPr>
        <p:spPr>
          <a:xfrm>
            <a:off x="6585078" y="3522739"/>
            <a:ext cx="5439282" cy="2596013"/>
          </a:xfrm>
          <a:custGeom>
            <a:avLst/>
            <a:gdLst/>
            <a:ahLst/>
            <a:cxnLst/>
            <a:rect l="l" t="t" r="r" b="b"/>
            <a:pathLst>
              <a:path w="6682740" h="3189480">
                <a:moveTo>
                  <a:pt x="0" y="0"/>
                </a:moveTo>
                <a:lnTo>
                  <a:pt x="6682740" y="0"/>
                </a:lnTo>
                <a:lnTo>
                  <a:pt x="6682740" y="3189480"/>
                </a:lnTo>
                <a:lnTo>
                  <a:pt x="0" y="3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81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2F8E239C-6BAA-36C4-645A-2850F0B5CFDA}"/>
              </a:ext>
            </a:extLst>
          </p:cNvPr>
          <p:cNvSpPr txBox="1"/>
          <p:nvPr/>
        </p:nvSpPr>
        <p:spPr>
          <a:xfrm>
            <a:off x="5875975" y="2242361"/>
            <a:ext cx="5615843" cy="946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2"/>
              </a:lnSpc>
              <a:spcBef>
                <a:spcPct val="0"/>
              </a:spcBef>
            </a:pPr>
            <a:r>
              <a:rPr lang="en-US" sz="5494" dirty="0">
                <a:solidFill>
                  <a:srgbClr val="FFFFFF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Flat Fat </a:t>
            </a:r>
            <a:r>
              <a:rPr lang="en-US" sz="5494" dirty="0" err="1">
                <a:solidFill>
                  <a:srgbClr val="FFFFFF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Far</a:t>
            </a:r>
            <a:r>
              <a:rPr lang="en-US" sz="5494" i="1" dirty="0" err="1">
                <a:solidFill>
                  <a:srgbClr val="FFFFFF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t</a:t>
            </a:r>
            <a:r>
              <a:rPr lang="en-US" sz="5494" dirty="0" err="1">
                <a:solidFill>
                  <a:srgbClr val="FFFFFF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fest</a:t>
            </a:r>
            <a:endParaRPr lang="en-US" sz="5494" dirty="0">
              <a:solidFill>
                <a:srgbClr val="FFFFFF"/>
              </a:solidFill>
              <a:latin typeface="Monotype Corsiva"/>
              <a:ea typeface="Monotype Corsiva"/>
              <a:cs typeface="Monotype Corsiva"/>
              <a:sym typeface="Monotype Corsiva"/>
            </a:endParaRPr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31DAA701-7CF2-6A87-5F44-C450C160FD37}"/>
              </a:ext>
            </a:extLst>
          </p:cNvPr>
          <p:cNvSpPr/>
          <p:nvPr/>
        </p:nvSpPr>
        <p:spPr>
          <a:xfrm>
            <a:off x="6764763" y="6267700"/>
            <a:ext cx="946677" cy="408255"/>
          </a:xfrm>
          <a:custGeom>
            <a:avLst/>
            <a:gdLst/>
            <a:ahLst/>
            <a:cxnLst/>
            <a:rect l="l" t="t" r="r" b="b"/>
            <a:pathLst>
              <a:path w="1640454" h="707446">
                <a:moveTo>
                  <a:pt x="0" y="0"/>
                </a:moveTo>
                <a:lnTo>
                  <a:pt x="1640454" y="0"/>
                </a:lnTo>
                <a:lnTo>
                  <a:pt x="1640454" y="707446"/>
                </a:lnTo>
                <a:lnTo>
                  <a:pt x="0" y="707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6E57F5-EC01-2AAB-A415-8DCDAFA0E7A6}"/>
              </a:ext>
            </a:extLst>
          </p:cNvPr>
          <p:cNvSpPr txBox="1"/>
          <p:nvPr/>
        </p:nvSpPr>
        <p:spPr>
          <a:xfrm>
            <a:off x="7834520" y="6295549"/>
            <a:ext cx="1850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Coming Soon</a:t>
            </a: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C0AE675E-DC09-37AD-8029-938CFFF319B3}"/>
              </a:ext>
            </a:extLst>
          </p:cNvPr>
          <p:cNvSpPr/>
          <p:nvPr/>
        </p:nvSpPr>
        <p:spPr>
          <a:xfrm>
            <a:off x="-9006903" y="4726534"/>
            <a:ext cx="6212678" cy="932735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040619"/>
              <a:gd name="connsiteY0" fmla="*/ 941292 h 6397212"/>
              <a:gd name="connsiteX1" fmla="*/ 5040619 w 5040619"/>
              <a:gd name="connsiteY1" fmla="*/ 0 h 6397212"/>
              <a:gd name="connsiteX2" fmla="*/ 5013960 w 5040619"/>
              <a:gd name="connsiteY2" fmla="*/ 6397212 h 6397212"/>
              <a:gd name="connsiteX3" fmla="*/ 0 w 5040619"/>
              <a:gd name="connsiteY3" fmla="*/ 6397212 h 6397212"/>
              <a:gd name="connsiteX4" fmla="*/ 0 w 5040619"/>
              <a:gd name="connsiteY4" fmla="*/ 941292 h 6397212"/>
              <a:gd name="connsiteX0" fmla="*/ 0 w 5040619"/>
              <a:gd name="connsiteY0" fmla="*/ 941292 h 6539682"/>
              <a:gd name="connsiteX1" fmla="*/ 5040619 w 5040619"/>
              <a:gd name="connsiteY1" fmla="*/ 0 h 6539682"/>
              <a:gd name="connsiteX2" fmla="*/ 4560581 w 5040619"/>
              <a:gd name="connsiteY2" fmla="*/ 6539682 h 6539682"/>
              <a:gd name="connsiteX3" fmla="*/ 0 w 5040619"/>
              <a:gd name="connsiteY3" fmla="*/ 6397212 h 6539682"/>
              <a:gd name="connsiteX4" fmla="*/ 0 w 5040619"/>
              <a:gd name="connsiteY4" fmla="*/ 941292 h 653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619" h="6539682">
                <a:moveTo>
                  <a:pt x="0" y="941292"/>
                </a:moveTo>
                <a:lnTo>
                  <a:pt x="5040619" y="0"/>
                </a:lnTo>
                <a:lnTo>
                  <a:pt x="4560581" y="6539682"/>
                </a:lnTo>
                <a:lnTo>
                  <a:pt x="0" y="6397212"/>
                </a:lnTo>
                <a:lnTo>
                  <a:pt x="0" y="941292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E47E3F88-4E04-BC19-0978-9FDC2C3C2058}"/>
              </a:ext>
            </a:extLst>
          </p:cNvPr>
          <p:cNvSpPr/>
          <p:nvPr/>
        </p:nvSpPr>
        <p:spPr>
          <a:xfrm>
            <a:off x="-9653536" y="1088091"/>
            <a:ext cx="6212678" cy="932735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040619"/>
              <a:gd name="connsiteY0" fmla="*/ 941292 h 6397212"/>
              <a:gd name="connsiteX1" fmla="*/ 5040619 w 5040619"/>
              <a:gd name="connsiteY1" fmla="*/ 0 h 6397212"/>
              <a:gd name="connsiteX2" fmla="*/ 5013960 w 5040619"/>
              <a:gd name="connsiteY2" fmla="*/ 6397212 h 6397212"/>
              <a:gd name="connsiteX3" fmla="*/ 0 w 5040619"/>
              <a:gd name="connsiteY3" fmla="*/ 6397212 h 6397212"/>
              <a:gd name="connsiteX4" fmla="*/ 0 w 5040619"/>
              <a:gd name="connsiteY4" fmla="*/ 941292 h 6397212"/>
              <a:gd name="connsiteX0" fmla="*/ 0 w 5040619"/>
              <a:gd name="connsiteY0" fmla="*/ 941292 h 6539682"/>
              <a:gd name="connsiteX1" fmla="*/ 5040619 w 5040619"/>
              <a:gd name="connsiteY1" fmla="*/ 0 h 6539682"/>
              <a:gd name="connsiteX2" fmla="*/ 4560581 w 5040619"/>
              <a:gd name="connsiteY2" fmla="*/ 6539682 h 6539682"/>
              <a:gd name="connsiteX3" fmla="*/ 0 w 5040619"/>
              <a:gd name="connsiteY3" fmla="*/ 6397212 h 6539682"/>
              <a:gd name="connsiteX4" fmla="*/ 0 w 5040619"/>
              <a:gd name="connsiteY4" fmla="*/ 941292 h 653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619" h="6539682">
                <a:moveTo>
                  <a:pt x="0" y="941292"/>
                </a:moveTo>
                <a:lnTo>
                  <a:pt x="5040619" y="0"/>
                </a:lnTo>
                <a:lnTo>
                  <a:pt x="4560581" y="6539682"/>
                </a:lnTo>
                <a:lnTo>
                  <a:pt x="0" y="6397212"/>
                </a:lnTo>
                <a:lnTo>
                  <a:pt x="0" y="941292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729F4DC7-A3D2-2E7F-9684-B0250ED69D5A}"/>
              </a:ext>
            </a:extLst>
          </p:cNvPr>
          <p:cNvSpPr/>
          <p:nvPr/>
        </p:nvSpPr>
        <p:spPr>
          <a:xfrm>
            <a:off x="-9965791" y="2755754"/>
            <a:ext cx="6212678" cy="932735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040619"/>
              <a:gd name="connsiteY0" fmla="*/ 941292 h 6397212"/>
              <a:gd name="connsiteX1" fmla="*/ 5040619 w 5040619"/>
              <a:gd name="connsiteY1" fmla="*/ 0 h 6397212"/>
              <a:gd name="connsiteX2" fmla="*/ 5013960 w 5040619"/>
              <a:gd name="connsiteY2" fmla="*/ 6397212 h 6397212"/>
              <a:gd name="connsiteX3" fmla="*/ 0 w 5040619"/>
              <a:gd name="connsiteY3" fmla="*/ 6397212 h 6397212"/>
              <a:gd name="connsiteX4" fmla="*/ 0 w 5040619"/>
              <a:gd name="connsiteY4" fmla="*/ 941292 h 6397212"/>
              <a:gd name="connsiteX0" fmla="*/ 0 w 5040619"/>
              <a:gd name="connsiteY0" fmla="*/ 941292 h 6539682"/>
              <a:gd name="connsiteX1" fmla="*/ 5040619 w 5040619"/>
              <a:gd name="connsiteY1" fmla="*/ 0 h 6539682"/>
              <a:gd name="connsiteX2" fmla="*/ 4560581 w 5040619"/>
              <a:gd name="connsiteY2" fmla="*/ 6539682 h 6539682"/>
              <a:gd name="connsiteX3" fmla="*/ 0 w 5040619"/>
              <a:gd name="connsiteY3" fmla="*/ 6397212 h 6539682"/>
              <a:gd name="connsiteX4" fmla="*/ 0 w 5040619"/>
              <a:gd name="connsiteY4" fmla="*/ 941292 h 653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619" h="6539682">
                <a:moveTo>
                  <a:pt x="0" y="941292"/>
                </a:moveTo>
                <a:lnTo>
                  <a:pt x="5040619" y="0"/>
                </a:lnTo>
                <a:lnTo>
                  <a:pt x="4560581" y="6539682"/>
                </a:lnTo>
                <a:lnTo>
                  <a:pt x="0" y="6397212"/>
                </a:lnTo>
                <a:lnTo>
                  <a:pt x="0" y="941292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7C3B3F-00BC-FD11-1410-F53A7FFC9486}"/>
              </a:ext>
            </a:extLst>
          </p:cNvPr>
          <p:cNvSpPr txBox="1"/>
          <p:nvPr/>
        </p:nvSpPr>
        <p:spPr>
          <a:xfrm>
            <a:off x="-9470209" y="1310310"/>
            <a:ext cx="4248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Project S.T.O.R.M. began with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team of three programmers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and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puzzle designer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50CC36-2D36-838F-A557-70F30EE8D398}"/>
              </a:ext>
            </a:extLst>
          </p:cNvPr>
          <p:cNvSpPr txBox="1"/>
          <p:nvPr/>
        </p:nvSpPr>
        <p:spPr>
          <a:xfrm>
            <a:off x="-6472676" y="2126680"/>
            <a:ext cx="531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We focused on our strengths and started developing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puzzle game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with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strong emphasis on systems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EA9988-F6D1-9ED1-7ECA-791806B6C492}"/>
              </a:ext>
            </a:extLst>
          </p:cNvPr>
          <p:cNvSpPr txBox="1"/>
          <p:nvPr/>
        </p:nvSpPr>
        <p:spPr>
          <a:xfrm>
            <a:off x="-9782464" y="2996084"/>
            <a:ext cx="5396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Our goal was to create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procedurally generated levels, rooms, and puzzles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to keep the gameplay fresh and engaging.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751374-2D6D-8714-5C18-5951D6FF7507}"/>
              </a:ext>
            </a:extLst>
          </p:cNvPr>
          <p:cNvSpPr txBox="1"/>
          <p:nvPr/>
        </p:nvSpPr>
        <p:spPr>
          <a:xfrm>
            <a:off x="-8004551" y="3993365"/>
            <a:ext cx="580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Additionally, we chose to make the game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multiplayer co-op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experience to add more depth to the gameplay.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F5897-D369-9D7D-0B0F-A583A60FB625}"/>
              </a:ext>
            </a:extLst>
          </p:cNvPr>
          <p:cNvSpPr txBox="1"/>
          <p:nvPr/>
        </p:nvSpPr>
        <p:spPr>
          <a:xfrm>
            <a:off x="-8761139" y="4931292"/>
            <a:ext cx="56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It always requires two players and leverages their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communication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to fit puzzle pieces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together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and find solutions to the rooms.</a:t>
            </a:r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3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Why Project </a:t>
            </a:r>
            <a:r>
              <a:rPr lang="en-US" sz="2400" dirty="0" err="1">
                <a:solidFill>
                  <a:srgbClr val="C00000"/>
                </a:solidFill>
                <a:latin typeface="Arame Mono" panose="02009009020000060003" pitchFamily="50" charset="0"/>
              </a:rPr>
              <a:t>S.T.O.R.m</a:t>
            </a:r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.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549313B5-A25B-9028-7BCB-B6C13ABF2E80}"/>
              </a:ext>
            </a:extLst>
          </p:cNvPr>
          <p:cNvSpPr/>
          <p:nvPr/>
        </p:nvSpPr>
        <p:spPr>
          <a:xfrm>
            <a:off x="-79482" y="4726534"/>
            <a:ext cx="6212678" cy="932735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040619"/>
              <a:gd name="connsiteY0" fmla="*/ 941292 h 6397212"/>
              <a:gd name="connsiteX1" fmla="*/ 5040619 w 5040619"/>
              <a:gd name="connsiteY1" fmla="*/ 0 h 6397212"/>
              <a:gd name="connsiteX2" fmla="*/ 5013960 w 5040619"/>
              <a:gd name="connsiteY2" fmla="*/ 6397212 h 6397212"/>
              <a:gd name="connsiteX3" fmla="*/ 0 w 5040619"/>
              <a:gd name="connsiteY3" fmla="*/ 6397212 h 6397212"/>
              <a:gd name="connsiteX4" fmla="*/ 0 w 5040619"/>
              <a:gd name="connsiteY4" fmla="*/ 941292 h 6397212"/>
              <a:gd name="connsiteX0" fmla="*/ 0 w 5040619"/>
              <a:gd name="connsiteY0" fmla="*/ 941292 h 6539682"/>
              <a:gd name="connsiteX1" fmla="*/ 5040619 w 5040619"/>
              <a:gd name="connsiteY1" fmla="*/ 0 h 6539682"/>
              <a:gd name="connsiteX2" fmla="*/ 4560581 w 5040619"/>
              <a:gd name="connsiteY2" fmla="*/ 6539682 h 6539682"/>
              <a:gd name="connsiteX3" fmla="*/ 0 w 5040619"/>
              <a:gd name="connsiteY3" fmla="*/ 6397212 h 6539682"/>
              <a:gd name="connsiteX4" fmla="*/ 0 w 5040619"/>
              <a:gd name="connsiteY4" fmla="*/ 941292 h 653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619" h="6539682">
                <a:moveTo>
                  <a:pt x="0" y="941292"/>
                </a:moveTo>
                <a:lnTo>
                  <a:pt x="5040619" y="0"/>
                </a:lnTo>
                <a:lnTo>
                  <a:pt x="4560581" y="6539682"/>
                </a:lnTo>
                <a:lnTo>
                  <a:pt x="0" y="6397212"/>
                </a:lnTo>
                <a:lnTo>
                  <a:pt x="0" y="941292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CE7B6394-D862-CDF8-CAC5-2CF8EA267BC1}"/>
              </a:ext>
            </a:extLst>
          </p:cNvPr>
          <p:cNvSpPr/>
          <p:nvPr/>
        </p:nvSpPr>
        <p:spPr>
          <a:xfrm>
            <a:off x="18419" y="1088091"/>
            <a:ext cx="6212678" cy="932735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040619"/>
              <a:gd name="connsiteY0" fmla="*/ 941292 h 6397212"/>
              <a:gd name="connsiteX1" fmla="*/ 5040619 w 5040619"/>
              <a:gd name="connsiteY1" fmla="*/ 0 h 6397212"/>
              <a:gd name="connsiteX2" fmla="*/ 5013960 w 5040619"/>
              <a:gd name="connsiteY2" fmla="*/ 6397212 h 6397212"/>
              <a:gd name="connsiteX3" fmla="*/ 0 w 5040619"/>
              <a:gd name="connsiteY3" fmla="*/ 6397212 h 6397212"/>
              <a:gd name="connsiteX4" fmla="*/ 0 w 5040619"/>
              <a:gd name="connsiteY4" fmla="*/ 941292 h 6397212"/>
              <a:gd name="connsiteX0" fmla="*/ 0 w 5040619"/>
              <a:gd name="connsiteY0" fmla="*/ 941292 h 6539682"/>
              <a:gd name="connsiteX1" fmla="*/ 5040619 w 5040619"/>
              <a:gd name="connsiteY1" fmla="*/ 0 h 6539682"/>
              <a:gd name="connsiteX2" fmla="*/ 4560581 w 5040619"/>
              <a:gd name="connsiteY2" fmla="*/ 6539682 h 6539682"/>
              <a:gd name="connsiteX3" fmla="*/ 0 w 5040619"/>
              <a:gd name="connsiteY3" fmla="*/ 6397212 h 6539682"/>
              <a:gd name="connsiteX4" fmla="*/ 0 w 5040619"/>
              <a:gd name="connsiteY4" fmla="*/ 941292 h 653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619" h="6539682">
                <a:moveTo>
                  <a:pt x="0" y="941292"/>
                </a:moveTo>
                <a:lnTo>
                  <a:pt x="5040619" y="0"/>
                </a:lnTo>
                <a:lnTo>
                  <a:pt x="4560581" y="6539682"/>
                </a:lnTo>
                <a:lnTo>
                  <a:pt x="0" y="6397212"/>
                </a:lnTo>
                <a:lnTo>
                  <a:pt x="0" y="941292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650E8D9E-E92A-66A8-7411-3EA523902FDE}"/>
              </a:ext>
            </a:extLst>
          </p:cNvPr>
          <p:cNvSpPr/>
          <p:nvPr/>
        </p:nvSpPr>
        <p:spPr>
          <a:xfrm>
            <a:off x="18419" y="2755754"/>
            <a:ext cx="6212678" cy="932735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040619"/>
              <a:gd name="connsiteY0" fmla="*/ 941292 h 6397212"/>
              <a:gd name="connsiteX1" fmla="*/ 5040619 w 5040619"/>
              <a:gd name="connsiteY1" fmla="*/ 0 h 6397212"/>
              <a:gd name="connsiteX2" fmla="*/ 5013960 w 5040619"/>
              <a:gd name="connsiteY2" fmla="*/ 6397212 h 6397212"/>
              <a:gd name="connsiteX3" fmla="*/ 0 w 5040619"/>
              <a:gd name="connsiteY3" fmla="*/ 6397212 h 6397212"/>
              <a:gd name="connsiteX4" fmla="*/ 0 w 5040619"/>
              <a:gd name="connsiteY4" fmla="*/ 941292 h 6397212"/>
              <a:gd name="connsiteX0" fmla="*/ 0 w 5040619"/>
              <a:gd name="connsiteY0" fmla="*/ 941292 h 6539682"/>
              <a:gd name="connsiteX1" fmla="*/ 5040619 w 5040619"/>
              <a:gd name="connsiteY1" fmla="*/ 0 h 6539682"/>
              <a:gd name="connsiteX2" fmla="*/ 4560581 w 5040619"/>
              <a:gd name="connsiteY2" fmla="*/ 6539682 h 6539682"/>
              <a:gd name="connsiteX3" fmla="*/ 0 w 5040619"/>
              <a:gd name="connsiteY3" fmla="*/ 6397212 h 6539682"/>
              <a:gd name="connsiteX4" fmla="*/ 0 w 5040619"/>
              <a:gd name="connsiteY4" fmla="*/ 941292 h 653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619" h="6539682">
                <a:moveTo>
                  <a:pt x="0" y="941292"/>
                </a:moveTo>
                <a:lnTo>
                  <a:pt x="5040619" y="0"/>
                </a:lnTo>
                <a:lnTo>
                  <a:pt x="4560581" y="6539682"/>
                </a:lnTo>
                <a:lnTo>
                  <a:pt x="0" y="6397212"/>
                </a:lnTo>
                <a:lnTo>
                  <a:pt x="0" y="941292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78D6B-CF83-888C-B8DC-D2B8D9AB2C27}"/>
              </a:ext>
            </a:extLst>
          </p:cNvPr>
          <p:cNvSpPr txBox="1"/>
          <p:nvPr/>
        </p:nvSpPr>
        <p:spPr>
          <a:xfrm>
            <a:off x="201746" y="1310310"/>
            <a:ext cx="4248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Project S.T.O.R.M. began with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team of three programmers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and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puzzle designer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8B160-BB9F-2EE9-8A8A-9AED578B2FA9}"/>
              </a:ext>
            </a:extLst>
          </p:cNvPr>
          <p:cNvSpPr txBox="1"/>
          <p:nvPr/>
        </p:nvSpPr>
        <p:spPr>
          <a:xfrm>
            <a:off x="201746" y="2126680"/>
            <a:ext cx="531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We focused on our strengths and started developing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puzzle game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with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strong emphasis on systems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279962-B814-7F6D-49BE-AEF64DE15826}"/>
              </a:ext>
            </a:extLst>
          </p:cNvPr>
          <p:cNvSpPr txBox="1"/>
          <p:nvPr/>
        </p:nvSpPr>
        <p:spPr>
          <a:xfrm>
            <a:off x="201746" y="2996084"/>
            <a:ext cx="5396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Our goal was to create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procedurally generated levels, rooms, and puzzles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to keep the gameplay fresh and engaging.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C7A27-8A8A-AFFC-F32A-471B2E3F2A22}"/>
              </a:ext>
            </a:extLst>
          </p:cNvPr>
          <p:cNvSpPr txBox="1"/>
          <p:nvPr/>
        </p:nvSpPr>
        <p:spPr>
          <a:xfrm>
            <a:off x="201746" y="3993365"/>
            <a:ext cx="580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Additionally, we chose to make the game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multiplayer co-op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experience to add more depth to the gameplay.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32E6D-1651-1280-94BE-1252972B4E1D}"/>
              </a:ext>
            </a:extLst>
          </p:cNvPr>
          <p:cNvSpPr txBox="1"/>
          <p:nvPr/>
        </p:nvSpPr>
        <p:spPr>
          <a:xfrm>
            <a:off x="166282" y="4931292"/>
            <a:ext cx="543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It always requires two players and leverages their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communication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to fit puzzle pieces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together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and find solutions to the rooms.</a:t>
            </a:r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A854297-704E-EB5D-451A-558609561233}"/>
              </a:ext>
            </a:extLst>
          </p:cNvPr>
          <p:cNvSpPr/>
          <p:nvPr/>
        </p:nvSpPr>
        <p:spPr>
          <a:xfrm>
            <a:off x="6404715" y="7255191"/>
            <a:ext cx="5787285" cy="5544470"/>
          </a:xfrm>
          <a:custGeom>
            <a:avLst/>
            <a:gdLst>
              <a:gd name="connsiteX0" fmla="*/ 0 w 5913120"/>
              <a:gd name="connsiteY0" fmla="*/ 0 h 5963920"/>
              <a:gd name="connsiteX1" fmla="*/ 5913120 w 5913120"/>
              <a:gd name="connsiteY1" fmla="*/ 0 h 5963920"/>
              <a:gd name="connsiteX2" fmla="*/ 5913120 w 5913120"/>
              <a:gd name="connsiteY2" fmla="*/ 5963920 h 5963920"/>
              <a:gd name="connsiteX3" fmla="*/ 0 w 5913120"/>
              <a:gd name="connsiteY3" fmla="*/ 5963920 h 5963920"/>
              <a:gd name="connsiteX4" fmla="*/ 0 w 5913120"/>
              <a:gd name="connsiteY4" fmla="*/ 0 h 5963920"/>
              <a:gd name="connsiteX0" fmla="*/ 167780 w 5913120"/>
              <a:gd name="connsiteY0" fmla="*/ 293614 h 5963920"/>
              <a:gd name="connsiteX1" fmla="*/ 5913120 w 5913120"/>
              <a:gd name="connsiteY1" fmla="*/ 0 h 5963920"/>
              <a:gd name="connsiteX2" fmla="*/ 5913120 w 5913120"/>
              <a:gd name="connsiteY2" fmla="*/ 5963920 h 5963920"/>
              <a:gd name="connsiteX3" fmla="*/ 0 w 5913120"/>
              <a:gd name="connsiteY3" fmla="*/ 5963920 h 5963920"/>
              <a:gd name="connsiteX4" fmla="*/ 167780 w 5913120"/>
              <a:gd name="connsiteY4" fmla="*/ 293614 h 5963920"/>
              <a:gd name="connsiteX0" fmla="*/ 0 w 5745340"/>
              <a:gd name="connsiteY0" fmla="*/ 293614 h 5963920"/>
              <a:gd name="connsiteX1" fmla="*/ 5745340 w 5745340"/>
              <a:gd name="connsiteY1" fmla="*/ 0 h 5963920"/>
              <a:gd name="connsiteX2" fmla="*/ 5745340 w 5745340"/>
              <a:gd name="connsiteY2" fmla="*/ 5963920 h 5963920"/>
              <a:gd name="connsiteX3" fmla="*/ 436227 w 5745340"/>
              <a:gd name="connsiteY3" fmla="*/ 5796140 h 5963920"/>
              <a:gd name="connsiteX4" fmla="*/ 0 w 5745340"/>
              <a:gd name="connsiteY4" fmla="*/ 293614 h 5963920"/>
              <a:gd name="connsiteX0" fmla="*/ 0 w 5745340"/>
              <a:gd name="connsiteY0" fmla="*/ 293614 h 5796140"/>
              <a:gd name="connsiteX1" fmla="*/ 5745340 w 5745340"/>
              <a:gd name="connsiteY1" fmla="*/ 0 h 5796140"/>
              <a:gd name="connsiteX2" fmla="*/ 5627894 w 5745340"/>
              <a:gd name="connsiteY2" fmla="*/ 5796140 h 5796140"/>
              <a:gd name="connsiteX3" fmla="*/ 436227 w 5745340"/>
              <a:gd name="connsiteY3" fmla="*/ 5796140 h 5796140"/>
              <a:gd name="connsiteX4" fmla="*/ 0 w 5745340"/>
              <a:gd name="connsiteY4" fmla="*/ 293614 h 5796140"/>
              <a:gd name="connsiteX0" fmla="*/ 0 w 5787285"/>
              <a:gd name="connsiteY0" fmla="*/ 41944 h 5544470"/>
              <a:gd name="connsiteX1" fmla="*/ 5787285 w 5787285"/>
              <a:gd name="connsiteY1" fmla="*/ 0 h 5544470"/>
              <a:gd name="connsiteX2" fmla="*/ 5627894 w 5787285"/>
              <a:gd name="connsiteY2" fmla="*/ 5544470 h 5544470"/>
              <a:gd name="connsiteX3" fmla="*/ 436227 w 5787285"/>
              <a:gd name="connsiteY3" fmla="*/ 5544470 h 5544470"/>
              <a:gd name="connsiteX4" fmla="*/ 0 w 5787285"/>
              <a:gd name="connsiteY4" fmla="*/ 41944 h 55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7285" h="5544470">
                <a:moveTo>
                  <a:pt x="0" y="41944"/>
                </a:moveTo>
                <a:lnTo>
                  <a:pt x="5787285" y="0"/>
                </a:lnTo>
                <a:lnTo>
                  <a:pt x="5627894" y="5544470"/>
                </a:lnTo>
                <a:lnTo>
                  <a:pt x="436227" y="5544470"/>
                </a:lnTo>
                <a:lnTo>
                  <a:pt x="0" y="41944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95D42FD9-22D1-6F82-E16C-324B288A0329}"/>
              </a:ext>
            </a:extLst>
          </p:cNvPr>
          <p:cNvSpPr/>
          <p:nvPr/>
        </p:nvSpPr>
        <p:spPr>
          <a:xfrm rot="10800000">
            <a:off x="12670888" y="1386839"/>
            <a:ext cx="6179820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F36DAB5B-620F-9F4B-A3E3-2387549C2DE4}"/>
              </a:ext>
            </a:extLst>
          </p:cNvPr>
          <p:cNvSpPr/>
          <p:nvPr/>
        </p:nvSpPr>
        <p:spPr>
          <a:xfrm>
            <a:off x="-6724599" y="1036320"/>
            <a:ext cx="6012180" cy="582168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24">
            <a:extLst>
              <a:ext uri="{FF2B5EF4-FFF2-40B4-BE49-F238E27FC236}">
                <a16:creationId xmlns:a16="http://schemas.microsoft.com/office/drawing/2014/main" id="{7939C54D-3C7D-67C0-19E9-917DE67511F7}"/>
              </a:ext>
            </a:extLst>
          </p:cNvPr>
          <p:cNvSpPr/>
          <p:nvPr/>
        </p:nvSpPr>
        <p:spPr>
          <a:xfrm>
            <a:off x="7483240" y="813770"/>
            <a:ext cx="4430494" cy="5776146"/>
          </a:xfrm>
          <a:custGeom>
            <a:avLst/>
            <a:gdLst/>
            <a:ahLst/>
            <a:cxnLst/>
            <a:rect l="l" t="t" r="r" b="b"/>
            <a:pathLst>
              <a:path w="5348272" h="6972676">
                <a:moveTo>
                  <a:pt x="0" y="0"/>
                </a:moveTo>
                <a:lnTo>
                  <a:pt x="5348272" y="0"/>
                </a:lnTo>
                <a:lnTo>
                  <a:pt x="5348272" y="6972676"/>
                </a:lnTo>
                <a:lnTo>
                  <a:pt x="0" y="6972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noFill/>
            <a:prstDash val="solid"/>
            <a:miter/>
          </a:ln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12D6A1B5-AB77-0C40-6A9E-38F638E9DF21}"/>
              </a:ext>
            </a:extLst>
          </p:cNvPr>
          <p:cNvSpPr txBox="1"/>
          <p:nvPr/>
        </p:nvSpPr>
        <p:spPr>
          <a:xfrm>
            <a:off x="7483240" y="7893136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This game capitalizes on the post-pandemic boom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multiplayer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games with carefully designed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cooperative gameplay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C0735-5115-01BD-CA58-30603F8E6604}"/>
              </a:ext>
            </a:extLst>
          </p:cNvPr>
          <p:cNvSpPr txBox="1"/>
          <p:nvPr/>
        </p:nvSpPr>
        <p:spPr>
          <a:xfrm>
            <a:off x="7483240" y="8827301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There are also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collectible narrative elements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hidden cutscenes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to uncover the mystery, appealing to collectors.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CFAA3-F000-E2BB-2865-73657F11BB0B}"/>
              </a:ext>
            </a:extLst>
          </p:cNvPr>
          <p:cNvSpPr txBox="1"/>
          <p:nvPr/>
        </p:nvSpPr>
        <p:spPr>
          <a:xfrm>
            <a:off x="7483240" y="9761466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Support for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user-generated content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, including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puzzle editors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and integrations with the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Steam Workshop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expands the playtime of the game.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65A0CCC-E82F-7EB4-7216-5E450BAF2C81}"/>
              </a:ext>
            </a:extLst>
          </p:cNvPr>
          <p:cNvSpPr txBox="1"/>
          <p:nvPr/>
        </p:nvSpPr>
        <p:spPr>
          <a:xfrm>
            <a:off x="7483240" y="10695631"/>
            <a:ext cx="3963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The game features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multiple modes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with varying lengths and difficulties.</a:t>
            </a:r>
          </a:p>
        </p:txBody>
      </p:sp>
    </p:spTree>
    <p:extLst>
      <p:ext uri="{BB962C8B-B14F-4D97-AF65-F5344CB8AC3E}">
        <p14:creationId xmlns:p14="http://schemas.microsoft.com/office/powerpoint/2010/main" val="12782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Why Project </a:t>
            </a:r>
            <a:r>
              <a:rPr lang="en-US" sz="2400" dirty="0" err="1">
                <a:solidFill>
                  <a:srgbClr val="C00000"/>
                </a:solidFill>
                <a:latin typeface="Arame Mono" panose="02009009020000060003" pitchFamily="50" charset="0"/>
              </a:rPr>
              <a:t>S.T.O.R.m</a:t>
            </a:r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6A5A4F-B9A3-6874-CC19-28473B6EC613}"/>
              </a:ext>
            </a:extLst>
          </p:cNvPr>
          <p:cNvSpPr/>
          <p:nvPr/>
        </p:nvSpPr>
        <p:spPr>
          <a:xfrm>
            <a:off x="6584937" y="1417099"/>
            <a:ext cx="5787285" cy="5544470"/>
          </a:xfrm>
          <a:custGeom>
            <a:avLst/>
            <a:gdLst>
              <a:gd name="connsiteX0" fmla="*/ 0 w 5913120"/>
              <a:gd name="connsiteY0" fmla="*/ 0 h 5963920"/>
              <a:gd name="connsiteX1" fmla="*/ 5913120 w 5913120"/>
              <a:gd name="connsiteY1" fmla="*/ 0 h 5963920"/>
              <a:gd name="connsiteX2" fmla="*/ 5913120 w 5913120"/>
              <a:gd name="connsiteY2" fmla="*/ 5963920 h 5963920"/>
              <a:gd name="connsiteX3" fmla="*/ 0 w 5913120"/>
              <a:gd name="connsiteY3" fmla="*/ 5963920 h 5963920"/>
              <a:gd name="connsiteX4" fmla="*/ 0 w 5913120"/>
              <a:gd name="connsiteY4" fmla="*/ 0 h 5963920"/>
              <a:gd name="connsiteX0" fmla="*/ 167780 w 5913120"/>
              <a:gd name="connsiteY0" fmla="*/ 293614 h 5963920"/>
              <a:gd name="connsiteX1" fmla="*/ 5913120 w 5913120"/>
              <a:gd name="connsiteY1" fmla="*/ 0 h 5963920"/>
              <a:gd name="connsiteX2" fmla="*/ 5913120 w 5913120"/>
              <a:gd name="connsiteY2" fmla="*/ 5963920 h 5963920"/>
              <a:gd name="connsiteX3" fmla="*/ 0 w 5913120"/>
              <a:gd name="connsiteY3" fmla="*/ 5963920 h 5963920"/>
              <a:gd name="connsiteX4" fmla="*/ 167780 w 5913120"/>
              <a:gd name="connsiteY4" fmla="*/ 293614 h 5963920"/>
              <a:gd name="connsiteX0" fmla="*/ 0 w 5745340"/>
              <a:gd name="connsiteY0" fmla="*/ 293614 h 5963920"/>
              <a:gd name="connsiteX1" fmla="*/ 5745340 w 5745340"/>
              <a:gd name="connsiteY1" fmla="*/ 0 h 5963920"/>
              <a:gd name="connsiteX2" fmla="*/ 5745340 w 5745340"/>
              <a:gd name="connsiteY2" fmla="*/ 5963920 h 5963920"/>
              <a:gd name="connsiteX3" fmla="*/ 436227 w 5745340"/>
              <a:gd name="connsiteY3" fmla="*/ 5796140 h 5963920"/>
              <a:gd name="connsiteX4" fmla="*/ 0 w 5745340"/>
              <a:gd name="connsiteY4" fmla="*/ 293614 h 5963920"/>
              <a:gd name="connsiteX0" fmla="*/ 0 w 5745340"/>
              <a:gd name="connsiteY0" fmla="*/ 293614 h 5796140"/>
              <a:gd name="connsiteX1" fmla="*/ 5745340 w 5745340"/>
              <a:gd name="connsiteY1" fmla="*/ 0 h 5796140"/>
              <a:gd name="connsiteX2" fmla="*/ 5627894 w 5745340"/>
              <a:gd name="connsiteY2" fmla="*/ 5796140 h 5796140"/>
              <a:gd name="connsiteX3" fmla="*/ 436227 w 5745340"/>
              <a:gd name="connsiteY3" fmla="*/ 5796140 h 5796140"/>
              <a:gd name="connsiteX4" fmla="*/ 0 w 5745340"/>
              <a:gd name="connsiteY4" fmla="*/ 293614 h 5796140"/>
              <a:gd name="connsiteX0" fmla="*/ 0 w 5787285"/>
              <a:gd name="connsiteY0" fmla="*/ 41944 h 5544470"/>
              <a:gd name="connsiteX1" fmla="*/ 5787285 w 5787285"/>
              <a:gd name="connsiteY1" fmla="*/ 0 h 5544470"/>
              <a:gd name="connsiteX2" fmla="*/ 5627894 w 5787285"/>
              <a:gd name="connsiteY2" fmla="*/ 5544470 h 5544470"/>
              <a:gd name="connsiteX3" fmla="*/ 436227 w 5787285"/>
              <a:gd name="connsiteY3" fmla="*/ 5544470 h 5544470"/>
              <a:gd name="connsiteX4" fmla="*/ 0 w 5787285"/>
              <a:gd name="connsiteY4" fmla="*/ 41944 h 55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7285" h="5544470">
                <a:moveTo>
                  <a:pt x="0" y="41944"/>
                </a:moveTo>
                <a:lnTo>
                  <a:pt x="5787285" y="0"/>
                </a:lnTo>
                <a:lnTo>
                  <a:pt x="5627894" y="5544470"/>
                </a:lnTo>
                <a:lnTo>
                  <a:pt x="436227" y="5544470"/>
                </a:lnTo>
                <a:lnTo>
                  <a:pt x="0" y="41944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 hidden="1">
            <a:extLst>
              <a:ext uri="{FF2B5EF4-FFF2-40B4-BE49-F238E27FC236}">
                <a16:creationId xmlns:a16="http://schemas.microsoft.com/office/drawing/2014/main" id="{047D5836-0F42-B410-8C5C-BDA73B0D67DC}"/>
              </a:ext>
            </a:extLst>
          </p:cNvPr>
          <p:cNvSpPr/>
          <p:nvPr/>
        </p:nvSpPr>
        <p:spPr>
          <a:xfrm rot="10800000">
            <a:off x="6520819" y="1386839"/>
            <a:ext cx="5671181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78D6B-CF83-888C-B8DC-D2B8D9AB2C27}"/>
              </a:ext>
            </a:extLst>
          </p:cNvPr>
          <p:cNvSpPr txBox="1"/>
          <p:nvPr/>
        </p:nvSpPr>
        <p:spPr>
          <a:xfrm>
            <a:off x="7374578" y="1951672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This game capitalizes on the post-pandemic boom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multiplayer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games with carefully designed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cooperative gameplay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F42D9-CB3C-D272-0108-6F885B93840F}"/>
              </a:ext>
            </a:extLst>
          </p:cNvPr>
          <p:cNvSpPr txBox="1"/>
          <p:nvPr/>
        </p:nvSpPr>
        <p:spPr>
          <a:xfrm>
            <a:off x="7374578" y="2885837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There are also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collectible narrative elements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hidden cutscenes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to uncover the mystery, appealing to collectors.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2869-2082-C944-815F-B3B09B4840A4}"/>
              </a:ext>
            </a:extLst>
          </p:cNvPr>
          <p:cNvSpPr txBox="1"/>
          <p:nvPr/>
        </p:nvSpPr>
        <p:spPr>
          <a:xfrm>
            <a:off x="7374578" y="3820002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Support for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user-generated content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, including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puzzle editors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and integrations with the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Steam Workshop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expands the playtime of the game.</a:t>
            </a: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AE324A76-78AF-9869-CC36-1DE38A15DFD9}"/>
              </a:ext>
            </a:extLst>
          </p:cNvPr>
          <p:cNvSpPr/>
          <p:nvPr/>
        </p:nvSpPr>
        <p:spPr>
          <a:xfrm>
            <a:off x="283218" y="2779079"/>
            <a:ext cx="5383841" cy="3559174"/>
          </a:xfrm>
          <a:custGeom>
            <a:avLst/>
            <a:gdLst/>
            <a:ahLst/>
            <a:cxnLst/>
            <a:rect l="l" t="t" r="r" b="b"/>
            <a:pathLst>
              <a:path w="9813841" h="6513353">
                <a:moveTo>
                  <a:pt x="0" y="0"/>
                </a:moveTo>
                <a:lnTo>
                  <a:pt x="9813840" y="0"/>
                </a:lnTo>
                <a:lnTo>
                  <a:pt x="9813840" y="6513353"/>
                </a:lnTo>
                <a:lnTo>
                  <a:pt x="0" y="6513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noFill/>
            <a:prstDash val="solid"/>
            <a:miter/>
          </a:ln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6DD10A-0327-74C2-7BCC-A051F741B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739" y="2077354"/>
            <a:ext cx="2036561" cy="1351646"/>
          </a:xfrm>
          <a:prstGeom prst="rect">
            <a:avLst/>
          </a:prstGeom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</p:pic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B0C00A3-B11C-0914-CD93-7E0E1FD589F2}"/>
              </a:ext>
            </a:extLst>
          </p:cNvPr>
          <p:cNvSpPr/>
          <p:nvPr/>
        </p:nvSpPr>
        <p:spPr>
          <a:xfrm>
            <a:off x="-6707704" y="1386839"/>
            <a:ext cx="6012180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44071-9C4E-2D0A-A135-53DD5413A1DE}"/>
              </a:ext>
            </a:extLst>
          </p:cNvPr>
          <p:cNvSpPr txBox="1"/>
          <p:nvPr/>
        </p:nvSpPr>
        <p:spPr>
          <a:xfrm>
            <a:off x="-6414198" y="2885837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A procedurally generated multiplayer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escape room game that relies heavily on players’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cooperation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communication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3C94C-B543-80A5-02B4-9EAE02D57ED3}"/>
              </a:ext>
            </a:extLst>
          </p:cNvPr>
          <p:cNvSpPr txBox="1"/>
          <p:nvPr/>
        </p:nvSpPr>
        <p:spPr>
          <a:xfrm>
            <a:off x="-6414198" y="4157712"/>
            <a:ext cx="39636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Each lobby selects their type of game:</a:t>
            </a:r>
          </a:p>
          <a:p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Rooms change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shape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size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;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Puzzles vary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difficulty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and solutions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;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Games differ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duration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2BE2-DE4E-C2CE-9F3A-104FBFA4F57F}"/>
              </a:ext>
            </a:extLst>
          </p:cNvPr>
          <p:cNvSpPr txBox="1"/>
          <p:nvPr/>
        </p:nvSpPr>
        <p:spPr>
          <a:xfrm>
            <a:off x="-6414198" y="5467528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Discover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hidden lore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pieces 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unlock cutscenes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to uncover the secrets of the place you’re trapped in.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483EA16-0087-E84B-63B2-97494736A599}"/>
              </a:ext>
            </a:extLst>
          </p:cNvPr>
          <p:cNvSpPr txBox="1"/>
          <p:nvPr/>
        </p:nvSpPr>
        <p:spPr>
          <a:xfrm>
            <a:off x="7374578" y="4754167"/>
            <a:ext cx="3963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The game features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multiple modes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with varying lengths and difficulties.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B10078F-E948-CC34-4E67-BF173D94FFF1}"/>
              </a:ext>
            </a:extLst>
          </p:cNvPr>
          <p:cNvSpPr txBox="1"/>
          <p:nvPr/>
        </p:nvSpPr>
        <p:spPr>
          <a:xfrm>
            <a:off x="-6414198" y="1868052"/>
            <a:ext cx="301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Horror, Co-op &amp; Escape Room… Procedurally Generated!</a:t>
            </a:r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8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69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What is Project </a:t>
            </a:r>
            <a:r>
              <a:rPr lang="en-US" sz="2400" dirty="0" err="1">
                <a:solidFill>
                  <a:srgbClr val="C00000"/>
                </a:solidFill>
                <a:latin typeface="Arame Mono" panose="02009009020000060003" pitchFamily="50" charset="0"/>
              </a:rPr>
              <a:t>S.T.O.R.m</a:t>
            </a:r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D4BB3CD-2802-7BA0-653F-298663DF1B3A}"/>
              </a:ext>
            </a:extLst>
          </p:cNvPr>
          <p:cNvSpPr/>
          <p:nvPr/>
        </p:nvSpPr>
        <p:spPr>
          <a:xfrm>
            <a:off x="0" y="1386839"/>
            <a:ext cx="6012180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78D6B-CF83-888C-B8DC-D2B8D9AB2C27}"/>
              </a:ext>
            </a:extLst>
          </p:cNvPr>
          <p:cNvSpPr txBox="1"/>
          <p:nvPr/>
        </p:nvSpPr>
        <p:spPr>
          <a:xfrm>
            <a:off x="283218" y="2784083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A procedurally generated multiplayer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escape room game that relies heavily on players’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cooperation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communication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F42D9-CB3C-D272-0108-6F885B93840F}"/>
              </a:ext>
            </a:extLst>
          </p:cNvPr>
          <p:cNvSpPr txBox="1"/>
          <p:nvPr/>
        </p:nvSpPr>
        <p:spPr>
          <a:xfrm>
            <a:off x="283218" y="3962211"/>
            <a:ext cx="39636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Each lobby selects their type of game:</a:t>
            </a:r>
          </a:p>
          <a:p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Rooms change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shape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size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;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Puzzles vary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difficulty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and solutions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;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Games differ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duration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2869-2082-C944-815F-B3B09B4840A4}"/>
              </a:ext>
            </a:extLst>
          </p:cNvPr>
          <p:cNvSpPr txBox="1"/>
          <p:nvPr/>
        </p:nvSpPr>
        <p:spPr>
          <a:xfrm>
            <a:off x="283218" y="5272027"/>
            <a:ext cx="3963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Discover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hidden lore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pieces and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unlock cutscenes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to uncover the secrets of the place you’re trapped in.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7FD81E42-8ED7-A835-9274-E9550FAC8DB2}"/>
              </a:ext>
            </a:extLst>
          </p:cNvPr>
          <p:cNvSpPr/>
          <p:nvPr/>
        </p:nvSpPr>
        <p:spPr>
          <a:xfrm>
            <a:off x="5168085" y="1824554"/>
            <a:ext cx="6483084" cy="4302761"/>
          </a:xfrm>
          <a:custGeom>
            <a:avLst/>
            <a:gdLst/>
            <a:ahLst/>
            <a:cxnLst/>
            <a:rect l="l" t="t" r="r" b="b"/>
            <a:pathLst>
              <a:path w="9284369" h="6161947">
                <a:moveTo>
                  <a:pt x="0" y="0"/>
                </a:moveTo>
                <a:lnTo>
                  <a:pt x="9284368" y="0"/>
                </a:lnTo>
                <a:lnTo>
                  <a:pt x="9284368" y="6161947"/>
                </a:lnTo>
                <a:lnTo>
                  <a:pt x="0" y="6161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noFill/>
            <a:prstDash val="solid"/>
            <a:miter/>
          </a:ln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40DD61E-FA8B-03BA-D546-35B0E1955587}"/>
              </a:ext>
            </a:extLst>
          </p:cNvPr>
          <p:cNvSpPr txBox="1"/>
          <p:nvPr/>
        </p:nvSpPr>
        <p:spPr>
          <a:xfrm>
            <a:off x="337103" y="1669256"/>
            <a:ext cx="301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Horror, Co-op &amp; Escape Room… Procedurally Generated!</a:t>
            </a:r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7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What is Project </a:t>
            </a:r>
            <a:r>
              <a:rPr lang="en-US" sz="2400" dirty="0" err="1">
                <a:solidFill>
                  <a:srgbClr val="C00000"/>
                </a:solidFill>
                <a:latin typeface="Arame Mono" panose="02009009020000060003" pitchFamily="50" charset="0"/>
              </a:rPr>
              <a:t>S.T.O.R.m</a:t>
            </a:r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5ADD237-0261-229F-CA2D-EFDE70D49C78}"/>
              </a:ext>
            </a:extLst>
          </p:cNvPr>
          <p:cNvSpPr/>
          <p:nvPr/>
        </p:nvSpPr>
        <p:spPr>
          <a:xfrm>
            <a:off x="-5983727" y="1331155"/>
            <a:ext cx="10069938" cy="4664532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78D6B-CF83-888C-B8DC-D2B8D9AB2C27}"/>
              </a:ext>
            </a:extLst>
          </p:cNvPr>
          <p:cNvSpPr txBox="1"/>
          <p:nvPr/>
        </p:nvSpPr>
        <p:spPr>
          <a:xfrm>
            <a:off x="283218" y="1497200"/>
            <a:ext cx="304788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DFCFC"/>
                </a:solidFill>
                <a:latin typeface="Aeonik" panose="02010503030300000000" pitchFamily="50" charset="0"/>
              </a:rPr>
              <a:t>Co-op Escape Room: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Players are placed in separate rooms, each with parts of the puzzle to solve (either information or actions).</a:t>
            </a:r>
          </a:p>
          <a:p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600" b="1" dirty="0">
                <a:solidFill>
                  <a:srgbClr val="FDFCFC"/>
                </a:solidFill>
                <a:latin typeface="Aeonik" panose="02010503030300000000" pitchFamily="50" charset="0"/>
              </a:rPr>
              <a:t>Demo: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The playable demo consists of three different rooms per player, each containing three puzzles, for a total playtime of 30 to 45 minutes. Matchmaking is done through Steam.</a:t>
            </a:r>
          </a:p>
          <a:p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600" b="1" dirty="0">
                <a:solidFill>
                  <a:srgbClr val="FDFCFC"/>
                </a:solidFill>
                <a:latin typeface="Aeonik" panose="02010503030300000000" pitchFamily="50" charset="0"/>
              </a:rPr>
              <a:t>Procedural generation systems: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Already in development. Rooms can change their shape to accommodate the necessary puzzles, and the puzzles themselves variable solutions.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052BB37-03AE-1CE5-EBB3-CA87FDBD10A0}"/>
              </a:ext>
            </a:extLst>
          </p:cNvPr>
          <p:cNvSpPr/>
          <p:nvPr/>
        </p:nvSpPr>
        <p:spPr>
          <a:xfrm rot="10800000">
            <a:off x="3678461" y="1348395"/>
            <a:ext cx="10069938" cy="4647291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FD864A71-5A9B-3028-159E-1B406501287E}"/>
              </a:ext>
            </a:extLst>
          </p:cNvPr>
          <p:cNvGrpSpPr/>
          <p:nvPr/>
        </p:nvGrpSpPr>
        <p:grpSpPr>
          <a:xfrm>
            <a:off x="3905613" y="1462475"/>
            <a:ext cx="10576480" cy="4267925"/>
            <a:chOff x="-4618801" y="-192881"/>
            <a:chExt cx="20986040" cy="8468492"/>
          </a:xfrm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CAB9B1A-F419-EBDD-766E-AB8B10502C53}"/>
                </a:ext>
              </a:extLst>
            </p:cNvPr>
            <p:cNvSpPr txBox="1"/>
            <p:nvPr/>
          </p:nvSpPr>
          <p:spPr>
            <a:xfrm>
              <a:off x="0" y="-192881"/>
              <a:ext cx="16367239" cy="846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7597E413-D7A9-71E9-73F3-D706FC172AFE}"/>
                </a:ext>
              </a:extLst>
            </p:cNvPr>
            <p:cNvPicPr>
              <a:picLocks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-4618801" y="-2"/>
              <a:ext cx="16230600" cy="8172317"/>
            </a:xfrm>
            <a:prstGeom prst="rect">
              <a:avLst/>
            </a:prstGeom>
          </p:spPr>
        </p:pic>
      </p:grp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B2C8953-560F-50E0-550F-0B211D19DEBB}"/>
              </a:ext>
            </a:extLst>
          </p:cNvPr>
          <p:cNvSpPr/>
          <p:nvPr/>
        </p:nvSpPr>
        <p:spPr>
          <a:xfrm rot="10800000">
            <a:off x="6366518" y="7344080"/>
            <a:ext cx="6012180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31217-4846-5811-0380-8268B32911DC}"/>
              </a:ext>
            </a:extLst>
          </p:cNvPr>
          <p:cNvSpPr txBox="1"/>
          <p:nvPr/>
        </p:nvSpPr>
        <p:spPr>
          <a:xfrm>
            <a:off x="6871339" y="7565500"/>
            <a:ext cx="4830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DFCFC"/>
                </a:solidFill>
                <a:latin typeface="Aeonik" panose="02010503030300000000" pitchFamily="50" charset="0"/>
              </a:rPr>
              <a:t>VR Support: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The game supports virtual reality headsets through </a:t>
            </a:r>
            <a:r>
              <a:rPr lang="en-US" sz="1400" dirty="0" err="1">
                <a:solidFill>
                  <a:srgbClr val="FDFCFC"/>
                </a:solidFill>
                <a:latin typeface="Aeonik" panose="02010503030300000000" pitchFamily="50" charset="0"/>
              </a:rPr>
              <a:t>SteamVR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™ with PC </a:t>
            </a:r>
            <a:r>
              <a:rPr lang="en-US" sz="1400" b="1" dirty="0" err="1">
                <a:solidFill>
                  <a:srgbClr val="FDFCFC"/>
                </a:solidFill>
                <a:latin typeface="Aeonik" panose="02010503030300000000" pitchFamily="50" charset="0"/>
              </a:rPr>
              <a:t>crossplay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 Each player can choose to play either on a computer or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virtual reality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55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The Idea of Project S.T.O.R.M.</a:t>
            </a:r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CA830D0-966E-F455-3A72-2F4EF3860CF8}"/>
              </a:ext>
            </a:extLst>
          </p:cNvPr>
          <p:cNvSpPr/>
          <p:nvPr/>
        </p:nvSpPr>
        <p:spPr>
          <a:xfrm>
            <a:off x="0" y="4030741"/>
            <a:ext cx="6012180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7CF4B36-9E49-270C-78DC-27EC6D431AB8}"/>
              </a:ext>
            </a:extLst>
          </p:cNvPr>
          <p:cNvSpPr/>
          <p:nvPr/>
        </p:nvSpPr>
        <p:spPr>
          <a:xfrm>
            <a:off x="6463038" y="-2827021"/>
            <a:ext cx="6012180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78D6B-CF83-888C-B8DC-D2B8D9AB2C27}"/>
              </a:ext>
            </a:extLst>
          </p:cNvPr>
          <p:cNvSpPr txBox="1"/>
          <p:nvPr/>
        </p:nvSpPr>
        <p:spPr>
          <a:xfrm>
            <a:off x="355933" y="4397190"/>
            <a:ext cx="44615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DFCFC"/>
                </a:solidFill>
                <a:latin typeface="Aeonik" panose="02010503030300000000" pitchFamily="50" charset="0"/>
              </a:rPr>
              <a:t>Unlimited </a:t>
            </a:r>
            <a:r>
              <a:rPr lang="en-US" sz="2400" b="1" dirty="0" err="1">
                <a:solidFill>
                  <a:srgbClr val="FDFCFC"/>
                </a:solidFill>
                <a:latin typeface="Aeonik" panose="02010503030300000000" pitchFamily="50" charset="0"/>
              </a:rPr>
              <a:t>Replayability</a:t>
            </a:r>
            <a:endParaRPr lang="en-US" sz="2400" b="1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By combining procedural generation and selection of puzzles and rooms with user-generated content, this game has the potential to offer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near-infinite gameplay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  <a:p>
            <a:endParaRPr lang="en-US" sz="1400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When considering that every player will need a friend to solve the puzzles, each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experience will always be different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, even in similar scenarios.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F948D-DE99-38C0-1405-2CD9D8C250A3}"/>
              </a:ext>
            </a:extLst>
          </p:cNvPr>
          <p:cNvSpPr txBox="1"/>
          <p:nvPr/>
        </p:nvSpPr>
        <p:spPr>
          <a:xfrm>
            <a:off x="6978658" y="363880"/>
            <a:ext cx="446150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DFCFC"/>
                </a:solidFill>
                <a:latin typeface="Aeonik" panose="02010503030300000000" pitchFamily="50" charset="0"/>
              </a:rPr>
              <a:t>Stressors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With the time limit pressure, the game also introduces other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stress-inducing elements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over time like knocks sounds or eerie creatures lurking outside in the water. In this horror, mysterious, suspenseful, and thrilling setting,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players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are put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stressful situations 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while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needing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to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communicate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clearly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and solve puzzles.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397F969-1211-AAAB-CD48-71FB5045F86C}"/>
              </a:ext>
            </a:extLst>
          </p:cNvPr>
          <p:cNvSpPr/>
          <p:nvPr/>
        </p:nvSpPr>
        <p:spPr>
          <a:xfrm rot="10800000">
            <a:off x="6366518" y="5412849"/>
            <a:ext cx="6012180" cy="5471160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960" h="5471160">
                <a:moveTo>
                  <a:pt x="0" y="15240"/>
                </a:moveTo>
                <a:lnTo>
                  <a:pt x="4587240" y="0"/>
                </a:lnTo>
                <a:lnTo>
                  <a:pt x="5013960" y="5471160"/>
                </a:lnTo>
                <a:lnTo>
                  <a:pt x="0" y="5471160"/>
                </a:lnTo>
                <a:lnTo>
                  <a:pt x="0" y="15240"/>
                </a:ln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CF473-95AD-16A6-41C6-0CE7F16FC378}"/>
              </a:ext>
            </a:extLst>
          </p:cNvPr>
          <p:cNvSpPr txBox="1"/>
          <p:nvPr/>
        </p:nvSpPr>
        <p:spPr>
          <a:xfrm>
            <a:off x="6871339" y="5543586"/>
            <a:ext cx="48306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DFCFC"/>
                </a:solidFill>
                <a:latin typeface="Aeonik" panose="02010503030300000000" pitchFamily="50" charset="0"/>
              </a:rPr>
              <a:t>VR </a:t>
            </a:r>
            <a:r>
              <a:rPr lang="en-US" sz="2400" b="1" dirty="0" err="1">
                <a:solidFill>
                  <a:srgbClr val="FDFCFC"/>
                </a:solidFill>
                <a:latin typeface="Aeonik" panose="02010503030300000000" pitchFamily="50" charset="0"/>
              </a:rPr>
              <a:t>Crossplay</a:t>
            </a:r>
            <a:endParaRPr lang="en-US" sz="2400" b="1" dirty="0">
              <a:solidFill>
                <a:srgbClr val="FDFCFC"/>
              </a:solidFill>
              <a:latin typeface="Aeonik" panose="02010503030300000000" pitchFamily="50" charset="0"/>
            </a:endParaRP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The game supports virtual reality headsets through </a:t>
            </a:r>
            <a:r>
              <a:rPr lang="en-US" sz="1400" dirty="0" err="1">
                <a:solidFill>
                  <a:srgbClr val="FDFCFC"/>
                </a:solidFill>
                <a:latin typeface="Aeonik" panose="02010503030300000000" pitchFamily="50" charset="0"/>
              </a:rPr>
              <a:t>SteamVR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™ with PC </a:t>
            </a:r>
            <a:r>
              <a:rPr lang="en-US" sz="1400" b="1" dirty="0" err="1">
                <a:solidFill>
                  <a:srgbClr val="FDFCFC"/>
                </a:solidFill>
                <a:latin typeface="Aeonik" panose="02010503030300000000" pitchFamily="50" charset="0"/>
              </a:rPr>
              <a:t>crossplay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 Each player can choose to play either on a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computer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 or in </a:t>
            </a:r>
            <a:r>
              <a:rPr lang="en-US" sz="1400" b="1" dirty="0">
                <a:solidFill>
                  <a:srgbClr val="FDFCFC"/>
                </a:solidFill>
                <a:latin typeface="Aeonik" panose="02010503030300000000" pitchFamily="50" charset="0"/>
              </a:rPr>
              <a:t>virtual reality</a:t>
            </a:r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.</a:t>
            </a: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06E7A8DE-AC68-1B1D-4DC8-D1EAA34BB94A}"/>
              </a:ext>
            </a:extLst>
          </p:cNvPr>
          <p:cNvSpPr/>
          <p:nvPr/>
        </p:nvSpPr>
        <p:spPr>
          <a:xfrm>
            <a:off x="6463038" y="2779240"/>
            <a:ext cx="4779022" cy="2389511"/>
          </a:xfrm>
          <a:custGeom>
            <a:avLst/>
            <a:gdLst/>
            <a:ahLst/>
            <a:cxnLst/>
            <a:rect l="l" t="t" r="r" b="b"/>
            <a:pathLst>
              <a:path w="7241988" h="3620994">
                <a:moveTo>
                  <a:pt x="0" y="0"/>
                </a:moveTo>
                <a:lnTo>
                  <a:pt x="7241988" y="0"/>
                </a:lnTo>
                <a:lnTo>
                  <a:pt x="7241988" y="3620994"/>
                </a:lnTo>
                <a:lnTo>
                  <a:pt x="0" y="3620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55" t="-2027" b="-36093"/>
            </a:stretch>
          </a:blipFill>
          <a:ln w="38100" cap="sq">
            <a:noFill/>
            <a:prstDash val="solid"/>
            <a:miter/>
          </a:ln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0B329413-4C61-60EF-C5FA-F3B38726CE4E}"/>
              </a:ext>
            </a:extLst>
          </p:cNvPr>
          <p:cNvSpPr/>
          <p:nvPr/>
        </p:nvSpPr>
        <p:spPr>
          <a:xfrm>
            <a:off x="355933" y="1487861"/>
            <a:ext cx="4528802" cy="2264401"/>
          </a:xfrm>
          <a:custGeom>
            <a:avLst/>
            <a:gdLst/>
            <a:ahLst/>
            <a:cxnLst/>
            <a:rect l="l" t="t" r="r" b="b"/>
            <a:pathLst>
              <a:path w="7241988" h="3620994">
                <a:moveTo>
                  <a:pt x="0" y="0"/>
                </a:moveTo>
                <a:lnTo>
                  <a:pt x="7241988" y="0"/>
                </a:lnTo>
                <a:lnTo>
                  <a:pt x="7241988" y="3620994"/>
                </a:lnTo>
                <a:lnTo>
                  <a:pt x="0" y="3620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noFill/>
            <a:prstDash val="solid"/>
            <a:miter/>
          </a:ln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CE83E-2EEB-9110-76CB-8B65D46827E4}"/>
              </a:ext>
            </a:extLst>
          </p:cNvPr>
          <p:cNvSpPr txBox="1"/>
          <p:nvPr/>
        </p:nvSpPr>
        <p:spPr>
          <a:xfrm>
            <a:off x="-4497807" y="2290706"/>
            <a:ext cx="30855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Clear all rooms before the time runs out!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The time varies with the number of rooms and the difficulty selected by the lobby.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FEF30F-4E8F-2DE8-2F40-86F7CFAA9D68}"/>
              </a:ext>
            </a:extLst>
          </p:cNvPr>
          <p:cNvSpPr txBox="1"/>
          <p:nvPr/>
        </p:nvSpPr>
        <p:spPr>
          <a:xfrm>
            <a:off x="13289040" y="4159776"/>
            <a:ext cx="335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Hand-crafted rooms created by the community, featuring a curated selection of puzzles and environments.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4A1833-6481-C003-8B22-106BC2E77C7B}"/>
              </a:ext>
            </a:extLst>
          </p:cNvPr>
          <p:cNvSpPr txBox="1"/>
          <p:nvPr/>
        </p:nvSpPr>
        <p:spPr>
          <a:xfrm>
            <a:off x="-4433668" y="4898440"/>
            <a:ext cx="32556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Clear as many rooms as you can within the given time! This is perfect for players who enjoy speed running games or seek an additional challenge within the game.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2D475-A3E2-4F33-BAF9-611C61AC5AEB}"/>
              </a:ext>
            </a:extLst>
          </p:cNvPr>
          <p:cNvSpPr txBox="1"/>
          <p:nvPr/>
        </p:nvSpPr>
        <p:spPr>
          <a:xfrm>
            <a:off x="15174604" y="1456178"/>
            <a:ext cx="3351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Team up with your friend against another lobby of two players. Both groups solve identical puzzles, racing to be the first to escape the facility!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109AF6-59D2-0541-7508-DA28EBE31BFD}"/>
              </a:ext>
            </a:extLst>
          </p:cNvPr>
          <p:cNvSpPr txBox="1"/>
          <p:nvPr/>
        </p:nvSpPr>
        <p:spPr>
          <a:xfrm>
            <a:off x="13274188" y="3704137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DFCFC"/>
                </a:solidFill>
                <a:latin typeface="Aeonik Medium" panose="02010503030300000000" pitchFamily="50" charset="0"/>
              </a:rPr>
              <a:t>Community Experiences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0151B4-1F21-2A9D-8F56-EC66BF645EB8}"/>
              </a:ext>
            </a:extLst>
          </p:cNvPr>
          <p:cNvSpPr txBox="1"/>
          <p:nvPr/>
        </p:nvSpPr>
        <p:spPr>
          <a:xfrm>
            <a:off x="15174604" y="1028304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DFCFC"/>
                </a:solidFill>
                <a:latin typeface="Aeonik Medium" panose="02010503030300000000" pitchFamily="50" charset="0"/>
              </a:rPr>
              <a:t>2v2 Battles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B2118B-AE9B-0B91-6AE6-5C7A4428A7DC}"/>
              </a:ext>
            </a:extLst>
          </p:cNvPr>
          <p:cNvSpPr txBox="1"/>
          <p:nvPr/>
        </p:nvSpPr>
        <p:spPr>
          <a:xfrm>
            <a:off x="-4433668" y="1788316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DFCFC"/>
                </a:solidFill>
                <a:latin typeface="Aeonik Medium" panose="02010503030300000000" pitchFamily="50" charset="0"/>
              </a:rPr>
              <a:t>Time Trials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F0D26B-6862-57A6-206F-87F94C0DE091}"/>
              </a:ext>
            </a:extLst>
          </p:cNvPr>
          <p:cNvSpPr txBox="1"/>
          <p:nvPr/>
        </p:nvSpPr>
        <p:spPr>
          <a:xfrm>
            <a:off x="-4432481" y="4498330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DFCFC"/>
                </a:solidFill>
                <a:latin typeface="Aeonik Medium" panose="02010503030300000000" pitchFamily="50" charset="0"/>
              </a:rPr>
              <a:t>Speed Runs</a:t>
            </a:r>
          </a:p>
        </p:txBody>
      </p:sp>
    </p:spTree>
    <p:extLst>
      <p:ext uri="{BB962C8B-B14F-4D97-AF65-F5344CB8AC3E}">
        <p14:creationId xmlns:p14="http://schemas.microsoft.com/office/powerpoint/2010/main" val="233129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">
            <a:extLst>
              <a:ext uri="{FF2B5EF4-FFF2-40B4-BE49-F238E27FC236}">
                <a16:creationId xmlns:a16="http://schemas.microsoft.com/office/drawing/2014/main" id="{426B7F67-AD1B-B1F6-FBE5-53285C08EF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928D2-7757-499D-C30C-1FEEEB3AEC7D}"/>
              </a:ext>
            </a:extLst>
          </p:cNvPr>
          <p:cNvSpPr txBox="1"/>
          <p:nvPr/>
        </p:nvSpPr>
        <p:spPr>
          <a:xfrm>
            <a:off x="283218" y="333102"/>
            <a:ext cx="482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ame Mono" panose="02009009020000060003" pitchFamily="50" charset="0"/>
              </a:rPr>
              <a:t>Game Modes</a:t>
            </a:r>
          </a:p>
        </p:txBody>
      </p:sp>
      <p:sp>
        <p:nvSpPr>
          <p:cNvPr id="7" name="Frame">
            <a:extLst>
              <a:ext uri="{FF2B5EF4-FFF2-40B4-BE49-F238E27FC236}">
                <a16:creationId xmlns:a16="http://schemas.microsoft.com/office/drawing/2014/main" id="{32821C5D-9E71-B1F4-C6A4-610BECC0C3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6044E99-3172-18AD-492E-7A293862A8A2}"/>
              </a:ext>
            </a:extLst>
          </p:cNvPr>
          <p:cNvSpPr/>
          <p:nvPr/>
        </p:nvSpPr>
        <p:spPr>
          <a:xfrm rot="10800000">
            <a:off x="7218632" y="3045833"/>
            <a:ext cx="5923227" cy="2632686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024506"/>
              <a:gd name="connsiteY0" fmla="*/ 2771643 h 5471160"/>
              <a:gd name="connsiteX1" fmla="*/ 4597786 w 5024506"/>
              <a:gd name="connsiteY1" fmla="*/ 0 h 5471160"/>
              <a:gd name="connsiteX2" fmla="*/ 5024506 w 5024506"/>
              <a:gd name="connsiteY2" fmla="*/ 5471160 h 5471160"/>
              <a:gd name="connsiteX3" fmla="*/ 10546 w 5024506"/>
              <a:gd name="connsiteY3" fmla="*/ 5471160 h 5471160"/>
              <a:gd name="connsiteX4" fmla="*/ 0 w 5024506"/>
              <a:gd name="connsiteY4" fmla="*/ 2771643 h 5471160"/>
              <a:gd name="connsiteX0" fmla="*/ 0 w 5024506"/>
              <a:gd name="connsiteY0" fmla="*/ 50669 h 2750186"/>
              <a:gd name="connsiteX1" fmla="*/ 4808697 w 5024506"/>
              <a:gd name="connsiteY1" fmla="*/ 0 h 2750186"/>
              <a:gd name="connsiteX2" fmla="*/ 5024506 w 5024506"/>
              <a:gd name="connsiteY2" fmla="*/ 2750186 h 2750186"/>
              <a:gd name="connsiteX3" fmla="*/ 10546 w 5024506"/>
              <a:gd name="connsiteY3" fmla="*/ 2750186 h 2750186"/>
              <a:gd name="connsiteX4" fmla="*/ 0 w 5024506"/>
              <a:gd name="connsiteY4" fmla="*/ 50669 h 2750186"/>
              <a:gd name="connsiteX0" fmla="*/ 0 w 5024506"/>
              <a:gd name="connsiteY0" fmla="*/ 0 h 2699517"/>
              <a:gd name="connsiteX1" fmla="*/ 4893062 w 5024506"/>
              <a:gd name="connsiteY1" fmla="*/ 1090156 h 2699517"/>
              <a:gd name="connsiteX2" fmla="*/ 5024506 w 5024506"/>
              <a:gd name="connsiteY2" fmla="*/ 2699517 h 2699517"/>
              <a:gd name="connsiteX3" fmla="*/ 10546 w 5024506"/>
              <a:gd name="connsiteY3" fmla="*/ 2699517 h 2699517"/>
              <a:gd name="connsiteX4" fmla="*/ 0 w 5024506"/>
              <a:gd name="connsiteY4" fmla="*/ 0 h 2699517"/>
              <a:gd name="connsiteX0" fmla="*/ 0 w 5035052"/>
              <a:gd name="connsiteY0" fmla="*/ 114442 h 1609361"/>
              <a:gd name="connsiteX1" fmla="*/ 4903608 w 5035052"/>
              <a:gd name="connsiteY1" fmla="*/ 0 h 1609361"/>
              <a:gd name="connsiteX2" fmla="*/ 5035052 w 5035052"/>
              <a:gd name="connsiteY2" fmla="*/ 1609361 h 1609361"/>
              <a:gd name="connsiteX3" fmla="*/ 21092 w 5035052"/>
              <a:gd name="connsiteY3" fmla="*/ 1609361 h 1609361"/>
              <a:gd name="connsiteX4" fmla="*/ 0 w 5035052"/>
              <a:gd name="connsiteY4" fmla="*/ 114442 h 1609361"/>
              <a:gd name="connsiteX0" fmla="*/ 0 w 5035052"/>
              <a:gd name="connsiteY0" fmla="*/ 114442 h 1765250"/>
              <a:gd name="connsiteX1" fmla="*/ 4903608 w 5035052"/>
              <a:gd name="connsiteY1" fmla="*/ 0 h 1765250"/>
              <a:gd name="connsiteX2" fmla="*/ 5035052 w 5035052"/>
              <a:gd name="connsiteY2" fmla="*/ 1609361 h 1765250"/>
              <a:gd name="connsiteX3" fmla="*/ 31638 w 5035052"/>
              <a:gd name="connsiteY3" fmla="*/ 1765250 h 1765250"/>
              <a:gd name="connsiteX4" fmla="*/ 0 w 5035052"/>
              <a:gd name="connsiteY4" fmla="*/ 114442 h 1765250"/>
              <a:gd name="connsiteX0" fmla="*/ 0 w 6147978"/>
              <a:gd name="connsiteY0" fmla="*/ 185301 h 1836109"/>
              <a:gd name="connsiteX1" fmla="*/ 6147978 w 6147978"/>
              <a:gd name="connsiteY1" fmla="*/ 0 h 1836109"/>
              <a:gd name="connsiteX2" fmla="*/ 5035052 w 6147978"/>
              <a:gd name="connsiteY2" fmla="*/ 1680220 h 1836109"/>
              <a:gd name="connsiteX3" fmla="*/ 31638 w 6147978"/>
              <a:gd name="connsiteY3" fmla="*/ 1836109 h 1836109"/>
              <a:gd name="connsiteX4" fmla="*/ 0 w 6147978"/>
              <a:gd name="connsiteY4" fmla="*/ 185301 h 1836109"/>
              <a:gd name="connsiteX0" fmla="*/ 0 w 6147978"/>
              <a:gd name="connsiteY0" fmla="*/ 185301 h 1836109"/>
              <a:gd name="connsiteX1" fmla="*/ 6147978 w 6147978"/>
              <a:gd name="connsiteY1" fmla="*/ 0 h 1836109"/>
              <a:gd name="connsiteX2" fmla="*/ 5330326 w 6147978"/>
              <a:gd name="connsiteY2" fmla="*/ 1673134 h 1836109"/>
              <a:gd name="connsiteX3" fmla="*/ 31638 w 6147978"/>
              <a:gd name="connsiteY3" fmla="*/ 1836109 h 1836109"/>
              <a:gd name="connsiteX4" fmla="*/ 0 w 6147978"/>
              <a:gd name="connsiteY4" fmla="*/ 185301 h 18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7978" h="1836109">
                <a:moveTo>
                  <a:pt x="0" y="185301"/>
                </a:moveTo>
                <a:lnTo>
                  <a:pt x="6147978" y="0"/>
                </a:lnTo>
                <a:lnTo>
                  <a:pt x="5330326" y="1673134"/>
                </a:lnTo>
                <a:lnTo>
                  <a:pt x="31638" y="1836109"/>
                </a:lnTo>
                <a:cubicBezTo>
                  <a:pt x="28123" y="936270"/>
                  <a:pt x="3515" y="1085140"/>
                  <a:pt x="0" y="185301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718C740-33B7-E2C1-3B1F-F969F1554688}"/>
              </a:ext>
            </a:extLst>
          </p:cNvPr>
          <p:cNvSpPr/>
          <p:nvPr/>
        </p:nvSpPr>
        <p:spPr>
          <a:xfrm>
            <a:off x="-10160" y="4217200"/>
            <a:ext cx="5742329" cy="2307696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26527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79817"/>
              <a:gd name="connsiteY0" fmla="*/ 15240 h 1426527"/>
              <a:gd name="connsiteX1" fmla="*/ 4587240 w 4679817"/>
              <a:gd name="connsiteY1" fmla="*/ 0 h 1426527"/>
              <a:gd name="connsiteX2" fmla="*/ 4679817 w 4679817"/>
              <a:gd name="connsiteY2" fmla="*/ 1426527 h 1426527"/>
              <a:gd name="connsiteX3" fmla="*/ 9547 w 4679817"/>
              <a:gd name="connsiteY3" fmla="*/ 1426526 h 1426527"/>
              <a:gd name="connsiteX4" fmla="*/ 0 w 4679817"/>
              <a:gd name="connsiteY4" fmla="*/ 15240 h 1426527"/>
              <a:gd name="connsiteX0" fmla="*/ 0 w 4689364"/>
              <a:gd name="connsiteY0" fmla="*/ 151883 h 1426527"/>
              <a:gd name="connsiteX1" fmla="*/ 4596787 w 4689364"/>
              <a:gd name="connsiteY1" fmla="*/ 0 h 1426527"/>
              <a:gd name="connsiteX2" fmla="*/ 4689364 w 4689364"/>
              <a:gd name="connsiteY2" fmla="*/ 1426527 h 1426527"/>
              <a:gd name="connsiteX3" fmla="*/ 19094 w 4689364"/>
              <a:gd name="connsiteY3" fmla="*/ 1426526 h 1426527"/>
              <a:gd name="connsiteX4" fmla="*/ 0 w 4689364"/>
              <a:gd name="connsiteY4" fmla="*/ 151883 h 1426527"/>
              <a:gd name="connsiteX0" fmla="*/ 0 w 4689364"/>
              <a:gd name="connsiteY0" fmla="*/ 76729 h 1426527"/>
              <a:gd name="connsiteX1" fmla="*/ 4596787 w 4689364"/>
              <a:gd name="connsiteY1" fmla="*/ 0 h 1426527"/>
              <a:gd name="connsiteX2" fmla="*/ 4689364 w 4689364"/>
              <a:gd name="connsiteY2" fmla="*/ 1426527 h 1426527"/>
              <a:gd name="connsiteX3" fmla="*/ 19094 w 4689364"/>
              <a:gd name="connsiteY3" fmla="*/ 1426526 h 1426527"/>
              <a:gd name="connsiteX4" fmla="*/ 0 w 4689364"/>
              <a:gd name="connsiteY4" fmla="*/ 76729 h 1426527"/>
              <a:gd name="connsiteX0" fmla="*/ 0 w 5395838"/>
              <a:gd name="connsiteY0" fmla="*/ 76729 h 1426526"/>
              <a:gd name="connsiteX1" fmla="*/ 4596787 w 5395838"/>
              <a:gd name="connsiteY1" fmla="*/ 0 h 1426526"/>
              <a:gd name="connsiteX2" fmla="*/ 5395838 w 5395838"/>
              <a:gd name="connsiteY2" fmla="*/ 1420246 h 1426526"/>
              <a:gd name="connsiteX3" fmla="*/ 19094 w 5395838"/>
              <a:gd name="connsiteY3" fmla="*/ 1426526 h 1426526"/>
              <a:gd name="connsiteX4" fmla="*/ 0 w 5395838"/>
              <a:gd name="connsiteY4" fmla="*/ 76729 h 142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5838" h="1426526">
                <a:moveTo>
                  <a:pt x="0" y="76729"/>
                </a:moveTo>
                <a:lnTo>
                  <a:pt x="4596787" y="0"/>
                </a:lnTo>
                <a:lnTo>
                  <a:pt x="5395838" y="1420246"/>
                </a:lnTo>
                <a:lnTo>
                  <a:pt x="19094" y="1426526"/>
                </a:lnTo>
                <a:cubicBezTo>
                  <a:pt x="15912" y="760242"/>
                  <a:pt x="3182" y="743013"/>
                  <a:pt x="0" y="76729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CA830D0-966E-F455-3A72-2F4EF3860CF8}"/>
              </a:ext>
            </a:extLst>
          </p:cNvPr>
          <p:cNvSpPr/>
          <p:nvPr/>
        </p:nvSpPr>
        <p:spPr>
          <a:xfrm>
            <a:off x="-27279" y="1129440"/>
            <a:ext cx="5000649" cy="2974807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4679817"/>
              <a:gd name="connsiteY0" fmla="*/ 15240 h 5471160"/>
              <a:gd name="connsiteX1" fmla="*/ 4587240 w 4679817"/>
              <a:gd name="connsiteY1" fmla="*/ 0 h 5471160"/>
              <a:gd name="connsiteX2" fmla="*/ 4679817 w 4679817"/>
              <a:gd name="connsiteY2" fmla="*/ 1447023 h 5471160"/>
              <a:gd name="connsiteX3" fmla="*/ 0 w 4679817"/>
              <a:gd name="connsiteY3" fmla="*/ 5471160 h 5471160"/>
              <a:gd name="connsiteX4" fmla="*/ 0 w 4679817"/>
              <a:gd name="connsiteY4" fmla="*/ 15240 h 5471160"/>
              <a:gd name="connsiteX0" fmla="*/ 0 w 4679817"/>
              <a:gd name="connsiteY0" fmla="*/ 15240 h 2014091"/>
              <a:gd name="connsiteX1" fmla="*/ 4587240 w 4679817"/>
              <a:gd name="connsiteY1" fmla="*/ 0 h 2014091"/>
              <a:gd name="connsiteX2" fmla="*/ 4679817 w 4679817"/>
              <a:gd name="connsiteY2" fmla="*/ 1447023 h 2014091"/>
              <a:gd name="connsiteX3" fmla="*/ 9547 w 4679817"/>
              <a:gd name="connsiteY3" fmla="*/ 2014091 h 2014091"/>
              <a:gd name="connsiteX4" fmla="*/ 0 w 4679817"/>
              <a:gd name="connsiteY4" fmla="*/ 15240 h 2014091"/>
              <a:gd name="connsiteX0" fmla="*/ 0 w 4698911"/>
              <a:gd name="connsiteY0" fmla="*/ 15240 h 2014091"/>
              <a:gd name="connsiteX1" fmla="*/ 4587240 w 4698911"/>
              <a:gd name="connsiteY1" fmla="*/ 0 h 2014091"/>
              <a:gd name="connsiteX2" fmla="*/ 4698911 w 4698911"/>
              <a:gd name="connsiteY2" fmla="*/ 1925274 h 2014091"/>
              <a:gd name="connsiteX3" fmla="*/ 9547 w 4698911"/>
              <a:gd name="connsiteY3" fmla="*/ 2014091 h 2014091"/>
              <a:gd name="connsiteX4" fmla="*/ 0 w 4698911"/>
              <a:gd name="connsiteY4" fmla="*/ 15240 h 2014091"/>
              <a:gd name="connsiteX0" fmla="*/ 0 w 4698911"/>
              <a:gd name="connsiteY0" fmla="*/ 1576 h 2000427"/>
              <a:gd name="connsiteX1" fmla="*/ 3852125 w 4698911"/>
              <a:gd name="connsiteY1" fmla="*/ 0 h 2000427"/>
              <a:gd name="connsiteX2" fmla="*/ 4698911 w 4698911"/>
              <a:gd name="connsiteY2" fmla="*/ 1911610 h 2000427"/>
              <a:gd name="connsiteX3" fmla="*/ 9547 w 4698911"/>
              <a:gd name="connsiteY3" fmla="*/ 2000427 h 2000427"/>
              <a:gd name="connsiteX4" fmla="*/ 0 w 4698911"/>
              <a:gd name="connsiteY4" fmla="*/ 1576 h 200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8911" h="2000427">
                <a:moveTo>
                  <a:pt x="0" y="1576"/>
                </a:moveTo>
                <a:lnTo>
                  <a:pt x="3852125" y="0"/>
                </a:lnTo>
                <a:lnTo>
                  <a:pt x="4698911" y="1911610"/>
                </a:lnTo>
                <a:lnTo>
                  <a:pt x="9547" y="2000427"/>
                </a:lnTo>
                <a:cubicBezTo>
                  <a:pt x="6365" y="1334143"/>
                  <a:pt x="3182" y="667860"/>
                  <a:pt x="0" y="1576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78D6B-CF83-888C-B8DC-D2B8D9AB2C27}"/>
              </a:ext>
            </a:extLst>
          </p:cNvPr>
          <p:cNvSpPr txBox="1"/>
          <p:nvPr/>
        </p:nvSpPr>
        <p:spPr>
          <a:xfrm>
            <a:off x="305841" y="2290706"/>
            <a:ext cx="30855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Clear all rooms before the time runs out!</a:t>
            </a:r>
          </a:p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The time varies with the number of rooms and the difficulty selected by the lobby.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397F969-1211-AAAB-CD48-71FB5045F86C}"/>
              </a:ext>
            </a:extLst>
          </p:cNvPr>
          <p:cNvSpPr/>
          <p:nvPr/>
        </p:nvSpPr>
        <p:spPr>
          <a:xfrm rot="10800000">
            <a:off x="8141761" y="-1083752"/>
            <a:ext cx="4724344" cy="3943326"/>
          </a:xfrm>
          <a:custGeom>
            <a:avLst/>
            <a:gdLst>
              <a:gd name="connsiteX0" fmla="*/ 0 w 5013960"/>
              <a:gd name="connsiteY0" fmla="*/ 0 h 5455920"/>
              <a:gd name="connsiteX1" fmla="*/ 501396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0 h 5455920"/>
              <a:gd name="connsiteX1" fmla="*/ 4808220 w 5013960"/>
              <a:gd name="connsiteY1" fmla="*/ 0 h 5455920"/>
              <a:gd name="connsiteX2" fmla="*/ 5013960 w 5013960"/>
              <a:gd name="connsiteY2" fmla="*/ 5455920 h 5455920"/>
              <a:gd name="connsiteX3" fmla="*/ 0 w 5013960"/>
              <a:gd name="connsiteY3" fmla="*/ 5455920 h 5455920"/>
              <a:gd name="connsiteX4" fmla="*/ 0 w 5013960"/>
              <a:gd name="connsiteY4" fmla="*/ 0 h 5455920"/>
              <a:gd name="connsiteX0" fmla="*/ 0 w 5013960"/>
              <a:gd name="connsiteY0" fmla="*/ 15240 h 5471160"/>
              <a:gd name="connsiteX1" fmla="*/ 4587240 w 5013960"/>
              <a:gd name="connsiteY1" fmla="*/ 0 h 5471160"/>
              <a:gd name="connsiteX2" fmla="*/ 5013960 w 5013960"/>
              <a:gd name="connsiteY2" fmla="*/ 5471160 h 5471160"/>
              <a:gd name="connsiteX3" fmla="*/ 0 w 5013960"/>
              <a:gd name="connsiteY3" fmla="*/ 5471160 h 5471160"/>
              <a:gd name="connsiteX4" fmla="*/ 0 w 5013960"/>
              <a:gd name="connsiteY4" fmla="*/ 15240 h 5471160"/>
              <a:gd name="connsiteX0" fmla="*/ 0 w 5024506"/>
              <a:gd name="connsiteY0" fmla="*/ 2771643 h 5471160"/>
              <a:gd name="connsiteX1" fmla="*/ 4597786 w 5024506"/>
              <a:gd name="connsiteY1" fmla="*/ 0 h 5471160"/>
              <a:gd name="connsiteX2" fmla="*/ 5024506 w 5024506"/>
              <a:gd name="connsiteY2" fmla="*/ 5471160 h 5471160"/>
              <a:gd name="connsiteX3" fmla="*/ 10546 w 5024506"/>
              <a:gd name="connsiteY3" fmla="*/ 5471160 h 5471160"/>
              <a:gd name="connsiteX4" fmla="*/ 0 w 5024506"/>
              <a:gd name="connsiteY4" fmla="*/ 2771643 h 5471160"/>
              <a:gd name="connsiteX0" fmla="*/ 0 w 5024506"/>
              <a:gd name="connsiteY0" fmla="*/ 50669 h 2750186"/>
              <a:gd name="connsiteX1" fmla="*/ 4808697 w 5024506"/>
              <a:gd name="connsiteY1" fmla="*/ 0 h 2750186"/>
              <a:gd name="connsiteX2" fmla="*/ 5024506 w 5024506"/>
              <a:gd name="connsiteY2" fmla="*/ 2750186 h 2750186"/>
              <a:gd name="connsiteX3" fmla="*/ 10546 w 5024506"/>
              <a:gd name="connsiteY3" fmla="*/ 2750186 h 2750186"/>
              <a:gd name="connsiteX4" fmla="*/ 0 w 5024506"/>
              <a:gd name="connsiteY4" fmla="*/ 50669 h 2750186"/>
              <a:gd name="connsiteX0" fmla="*/ 0 w 5071960"/>
              <a:gd name="connsiteY0" fmla="*/ 218316 h 2750186"/>
              <a:gd name="connsiteX1" fmla="*/ 4856151 w 5071960"/>
              <a:gd name="connsiteY1" fmla="*/ 0 h 2750186"/>
              <a:gd name="connsiteX2" fmla="*/ 5071960 w 5071960"/>
              <a:gd name="connsiteY2" fmla="*/ 2750186 h 2750186"/>
              <a:gd name="connsiteX3" fmla="*/ 58000 w 5071960"/>
              <a:gd name="connsiteY3" fmla="*/ 2750186 h 2750186"/>
              <a:gd name="connsiteX4" fmla="*/ 0 w 5071960"/>
              <a:gd name="connsiteY4" fmla="*/ 218316 h 2750186"/>
              <a:gd name="connsiteX0" fmla="*/ 0 w 5119414"/>
              <a:gd name="connsiteY0" fmla="*/ 133285 h 2750186"/>
              <a:gd name="connsiteX1" fmla="*/ 4903605 w 5119414"/>
              <a:gd name="connsiteY1" fmla="*/ 0 h 2750186"/>
              <a:gd name="connsiteX2" fmla="*/ 5119414 w 5119414"/>
              <a:gd name="connsiteY2" fmla="*/ 2750186 h 2750186"/>
              <a:gd name="connsiteX3" fmla="*/ 105454 w 5119414"/>
              <a:gd name="connsiteY3" fmla="*/ 2750186 h 2750186"/>
              <a:gd name="connsiteX4" fmla="*/ 0 w 5119414"/>
              <a:gd name="connsiteY4" fmla="*/ 133285 h 2750186"/>
              <a:gd name="connsiteX0" fmla="*/ 0 w 4903605"/>
              <a:gd name="connsiteY0" fmla="*/ 133285 h 2750186"/>
              <a:gd name="connsiteX1" fmla="*/ 4903605 w 4903605"/>
              <a:gd name="connsiteY1" fmla="*/ 0 h 2750186"/>
              <a:gd name="connsiteX2" fmla="*/ 4201955 w 4903605"/>
              <a:gd name="connsiteY2" fmla="*/ 2466751 h 2750186"/>
              <a:gd name="connsiteX3" fmla="*/ 105454 w 4903605"/>
              <a:gd name="connsiteY3" fmla="*/ 2750186 h 2750186"/>
              <a:gd name="connsiteX4" fmla="*/ 0 w 4903605"/>
              <a:gd name="connsiteY4" fmla="*/ 133285 h 275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3605" h="2750186">
                <a:moveTo>
                  <a:pt x="0" y="133285"/>
                </a:moveTo>
                <a:lnTo>
                  <a:pt x="4903605" y="0"/>
                </a:lnTo>
                <a:lnTo>
                  <a:pt x="4201955" y="2466751"/>
                </a:lnTo>
                <a:lnTo>
                  <a:pt x="105454" y="2750186"/>
                </a:lnTo>
                <a:cubicBezTo>
                  <a:pt x="101939" y="1850347"/>
                  <a:pt x="3515" y="1033124"/>
                  <a:pt x="0" y="133285"/>
                </a:cubicBezTo>
                <a:close/>
              </a:path>
            </a:pathLst>
          </a:cu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CF473-95AD-16A6-41C6-0CE7F16FC378}"/>
              </a:ext>
            </a:extLst>
          </p:cNvPr>
          <p:cNvSpPr txBox="1"/>
          <p:nvPr/>
        </p:nvSpPr>
        <p:spPr>
          <a:xfrm>
            <a:off x="8519357" y="4159776"/>
            <a:ext cx="3351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Hand-crafted rooms created by the community, featuring a curated selection of puzzles and environments.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357587-EB4D-AD2A-DE14-6F6C18D3A240}"/>
              </a:ext>
            </a:extLst>
          </p:cNvPr>
          <p:cNvSpPr txBox="1"/>
          <p:nvPr/>
        </p:nvSpPr>
        <p:spPr>
          <a:xfrm>
            <a:off x="305841" y="4916726"/>
            <a:ext cx="32556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Clear as many rooms as you can within the given time! This is perfect for players who enjoy speed running games or seek an additional challenge within the game.</a:t>
            </a:r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83F6CD99-6F2A-583A-2AFD-989090AC447C}"/>
              </a:ext>
            </a:extLst>
          </p:cNvPr>
          <p:cNvSpPr/>
          <p:nvPr/>
        </p:nvSpPr>
        <p:spPr>
          <a:xfrm>
            <a:off x="4466746" y="1595812"/>
            <a:ext cx="3614698" cy="3509968"/>
          </a:xfrm>
          <a:custGeom>
            <a:avLst/>
            <a:gdLst/>
            <a:ahLst/>
            <a:cxnLst/>
            <a:rect l="l" t="t" r="r" b="b"/>
            <a:pathLst>
              <a:path w="6368469" h="6183953">
                <a:moveTo>
                  <a:pt x="0" y="0"/>
                </a:moveTo>
                <a:lnTo>
                  <a:pt x="6368468" y="0"/>
                </a:lnTo>
                <a:lnTo>
                  <a:pt x="6368468" y="6183953"/>
                </a:lnTo>
                <a:lnTo>
                  <a:pt x="0" y="6183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133" r="-173"/>
            </a:stretch>
          </a:blipFill>
          <a:ln w="38100" cap="sq">
            <a:noFill/>
            <a:prstDash val="solid"/>
            <a:miter/>
          </a:ln>
          <a:effectLst>
            <a:outerShdw blurRad="50800" dist="50800" dir="5400000" algn="ctr" rotWithShape="0">
              <a:srgbClr val="C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025CD-08D6-0C4A-0FD6-0AAB457DB313}"/>
              </a:ext>
            </a:extLst>
          </p:cNvPr>
          <p:cNvSpPr txBox="1"/>
          <p:nvPr/>
        </p:nvSpPr>
        <p:spPr>
          <a:xfrm>
            <a:off x="8589234" y="1456178"/>
            <a:ext cx="3351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DFCFC"/>
                </a:solidFill>
                <a:latin typeface="Aeonik" panose="02010503030300000000" pitchFamily="50" charset="0"/>
              </a:rPr>
              <a:t>Team up with your friend against another lobby of two players. Both groups solve identical puzzles, racing to be the first to escape the facility!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491E7-7B29-4174-AFBB-F920AC2F9E03}"/>
              </a:ext>
            </a:extLst>
          </p:cNvPr>
          <p:cNvSpPr txBox="1"/>
          <p:nvPr/>
        </p:nvSpPr>
        <p:spPr>
          <a:xfrm>
            <a:off x="8504505" y="3704137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DFCFC"/>
                </a:solidFill>
                <a:latin typeface="Aeonik Medium" panose="02010503030300000000" pitchFamily="50" charset="0"/>
              </a:rPr>
              <a:t>Community Experiences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BBF4-449B-815A-92E8-B13A8D7C233D}"/>
              </a:ext>
            </a:extLst>
          </p:cNvPr>
          <p:cNvSpPr txBox="1"/>
          <p:nvPr/>
        </p:nvSpPr>
        <p:spPr>
          <a:xfrm>
            <a:off x="8589234" y="1028304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DFCFC"/>
                </a:solidFill>
                <a:latin typeface="Aeonik Medium" panose="02010503030300000000" pitchFamily="50" charset="0"/>
              </a:rPr>
              <a:t>2v2 Battles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90EC8-398F-1BE0-BD88-9D7C74846A3F}"/>
              </a:ext>
            </a:extLst>
          </p:cNvPr>
          <p:cNvSpPr txBox="1"/>
          <p:nvPr/>
        </p:nvSpPr>
        <p:spPr>
          <a:xfrm>
            <a:off x="272047" y="1788316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DFCFC"/>
                </a:solidFill>
                <a:latin typeface="Aeonik Medium" panose="02010503030300000000" pitchFamily="50" charset="0"/>
              </a:rPr>
              <a:t>Time Trials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1D71C-C8E5-46BF-84BE-74100FCCE0A0}"/>
              </a:ext>
            </a:extLst>
          </p:cNvPr>
          <p:cNvSpPr txBox="1"/>
          <p:nvPr/>
        </p:nvSpPr>
        <p:spPr>
          <a:xfrm>
            <a:off x="307028" y="4516616"/>
            <a:ext cx="335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DFCFC"/>
                </a:solidFill>
                <a:latin typeface="Aeonik Medium" panose="02010503030300000000" pitchFamily="50" charset="0"/>
              </a:rPr>
              <a:t>Marathon</a:t>
            </a:r>
          </a:p>
        </p:txBody>
      </p:sp>
    </p:spTree>
    <p:extLst>
      <p:ext uri="{BB962C8B-B14F-4D97-AF65-F5344CB8AC3E}">
        <p14:creationId xmlns:p14="http://schemas.microsoft.com/office/powerpoint/2010/main" val="426072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1524</Words>
  <Application>Microsoft Office PowerPoint</Application>
  <PresentationFormat>Ecrã Panorâmico</PresentationFormat>
  <Paragraphs>209</Paragraphs>
  <Slides>15</Slides>
  <Notes>5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7" baseType="lpstr">
      <vt:lpstr>Aeonik Light</vt:lpstr>
      <vt:lpstr>Aptos Display</vt:lpstr>
      <vt:lpstr>Aeonik Medium</vt:lpstr>
      <vt:lpstr>Arial</vt:lpstr>
      <vt:lpstr>Open Sans 1 Bold</vt:lpstr>
      <vt:lpstr>Aber Mono Bold</vt:lpstr>
      <vt:lpstr>Aptos</vt:lpstr>
      <vt:lpstr>Aeonik</vt:lpstr>
      <vt:lpstr>Monotype Corsiva</vt:lpstr>
      <vt:lpstr>Open Sans 1</vt:lpstr>
      <vt:lpstr>Arame Mono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 Monteiro</dc:creator>
  <cp:lastModifiedBy>Filipe Coelho</cp:lastModifiedBy>
  <cp:revision>21</cp:revision>
  <dcterms:created xsi:type="dcterms:W3CDTF">2024-07-17T08:32:25Z</dcterms:created>
  <dcterms:modified xsi:type="dcterms:W3CDTF">2024-07-18T16:50:07Z</dcterms:modified>
</cp:coreProperties>
</file>